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58" r:id="rId5"/>
    <p:sldId id="268" r:id="rId6"/>
    <p:sldId id="261" r:id="rId7"/>
    <p:sldId id="262" r:id="rId8"/>
    <p:sldId id="269" r:id="rId9"/>
    <p:sldId id="263" r:id="rId10"/>
    <p:sldId id="273" r:id="rId11"/>
    <p:sldId id="271" r:id="rId12"/>
    <p:sldId id="270" r:id="rId13"/>
    <p:sldId id="272" r:id="rId14"/>
    <p:sldId id="264" r:id="rId15"/>
    <p:sldId id="265" r:id="rId16"/>
    <p:sldId id="266" r:id="rId17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75" d="100"/>
          <a:sy n="75" d="100"/>
        </p:scale>
        <p:origin x="103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83E7E-5510-472E-AF57-92C95ABFCF90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96E44-48CA-45D0-A61B-2D3C27CA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8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8E2D9-9F8D-4884-82F1-D14AB291800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746"/>
            <a:ext cx="5486400" cy="40876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33589-F74E-4ADE-B802-0725C6C7A5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3589-F74E-4ADE-B802-0725C6C7A5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3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2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8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1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0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7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0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3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647FB-93EC-4032-A700-0B7C0E09F115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5999D-49B8-46F2-9970-7C47407B3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4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00200" y="3886200"/>
            <a:ext cx="72390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PRESERVATION OF LAKE  QUASSAPAUG</a:t>
            </a:r>
          </a:p>
          <a:p>
            <a:r>
              <a:rPr lang="en-US" sz="2800" dirty="0" smtClean="0"/>
              <a:t>2014 COMMUNITY PRESENTATION</a:t>
            </a:r>
          </a:p>
        </p:txBody>
      </p:sp>
      <p:pic>
        <p:nvPicPr>
          <p:cNvPr id="4" name="Picture 3" descr="Lake Quassapaug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1295399"/>
            <a:ext cx="6629400" cy="213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000" b="1" dirty="0" smtClean="0"/>
              <a:t>Invasive Weed Prevention Committee</a:t>
            </a:r>
            <a:br>
              <a:rPr lang="en-US" sz="4000" b="1" dirty="0" smtClean="0"/>
            </a:br>
            <a:r>
              <a:rPr lang="en-US" sz="4000" b="1" dirty="0" smtClean="0"/>
              <a:t>Formed: 1/15/14</a:t>
            </a:r>
            <a:endParaRPr lang="en-US" sz="40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438400" y="3276600"/>
            <a:ext cx="5334000" cy="3429000"/>
          </a:xfrm>
        </p:spPr>
        <p:txBody>
          <a:bodyPr>
            <a:normAutofit lnSpcReduction="10000"/>
          </a:bodyPr>
          <a:lstStyle/>
          <a:p>
            <a:pPr algn="l"/>
            <a:endParaRPr lang="en-US" sz="2800" b="1" u="sng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Alice </a:t>
            </a:r>
            <a:r>
              <a:rPr lang="en-US" sz="4000" dirty="0" err="1" smtClean="0">
                <a:solidFill>
                  <a:schemeClr val="tx1"/>
                </a:solidFill>
              </a:rPr>
              <a:t>Hallaran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Paul Anderson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Keith Goodson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Jack Starr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Lake Quassapaug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304800"/>
            <a:ext cx="68580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IWPC</a:t>
            </a:r>
            <a:r>
              <a:rPr lang="en-US" b="1" dirty="0" smtClean="0"/>
              <a:t> </a:t>
            </a:r>
            <a:r>
              <a:rPr lang="en-US" sz="3600" b="1" dirty="0" smtClean="0"/>
              <a:t>Action Plan: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1.) List all transient boat entry points</a:t>
            </a:r>
          </a:p>
          <a:p>
            <a:pPr>
              <a:buNone/>
            </a:pPr>
            <a:r>
              <a:rPr lang="en-US" dirty="0" smtClean="0"/>
              <a:t>      Establish the contact person</a:t>
            </a:r>
          </a:p>
          <a:p>
            <a:pPr>
              <a:buNone/>
            </a:pPr>
            <a:r>
              <a:rPr lang="en-US" dirty="0" smtClean="0"/>
              <a:t>      Estimate number of launches/yr. </a:t>
            </a:r>
          </a:p>
          <a:p>
            <a:pPr>
              <a:buNone/>
            </a:pPr>
            <a:r>
              <a:rPr lang="en-US" dirty="0" smtClean="0"/>
              <a:t>2.) Install educational signage at these entry points. </a:t>
            </a:r>
          </a:p>
          <a:p>
            <a:pPr>
              <a:buNone/>
            </a:pPr>
            <a:r>
              <a:rPr lang="en-US" dirty="0" smtClean="0"/>
              <a:t>3.)List area lakes and what they have put in place to monitor &amp; control the re-introduction of invasive weeds.</a:t>
            </a:r>
          </a:p>
          <a:p>
            <a:pPr>
              <a:buNone/>
            </a:pPr>
            <a:r>
              <a:rPr lang="en-US" dirty="0" smtClean="0"/>
              <a:t>4.) Develop a comprehensive boat inspection plan that will work for Lake </a:t>
            </a:r>
            <a:r>
              <a:rPr lang="en-US" dirty="0" err="1" smtClean="0"/>
              <a:t>Quassapaug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Lake Quassapaug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304800"/>
            <a:ext cx="68580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static.com/images?q=tbn:ANd9GcThipwTCX0InOVVOVrX44IB6jqP1SJTFhrQd4AXrIFSWmaPqx1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3733800" cy="2819400"/>
          </a:xfrm>
          <a:prstGeom prst="rect">
            <a:avLst/>
          </a:prstGeom>
          <a:noFill/>
        </p:spPr>
      </p:pic>
      <p:pic>
        <p:nvPicPr>
          <p:cNvPr id="1030" name="Picture 6" descr="https://encrypted-tbn1.gstatic.com/images?q=tbn:ANd9GcRmToAWjngqmcRoNFHSlK6oV5BaP47bAoP9h0GL9F92MoFNhjw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04800"/>
            <a:ext cx="2590800" cy="1905000"/>
          </a:xfrm>
          <a:prstGeom prst="rect">
            <a:avLst/>
          </a:prstGeom>
          <a:noFill/>
        </p:spPr>
      </p:pic>
      <p:pic>
        <p:nvPicPr>
          <p:cNvPr id="1032" name="Picture 8" descr="https://encrypted-tbn1.gstatic.com/images?q=tbn:ANd9GcQSrBNb0HzigCbsHlAEAeq0ZM1zWehw0CzNA2U57bZAXA_r7h1kP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572000"/>
            <a:ext cx="2619375" cy="2076451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      </a:t>
            </a:r>
            <a:endParaRPr lang="en-US" sz="2000" dirty="0"/>
          </a:p>
        </p:txBody>
      </p:sp>
      <p:pic>
        <p:nvPicPr>
          <p:cNvPr id="2" name="Picture 2" descr="https://encrypted-tbn1.gstatic.com/images?q=tbn:ANd9GcSPsVowhhB5qV9PpN5mcKjC5xDWu6FgvAPmocSFdl5lNu_hzj3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905000"/>
            <a:ext cx="3048000" cy="1828800"/>
          </a:xfrm>
          <a:prstGeom prst="rect">
            <a:avLst/>
          </a:prstGeom>
          <a:noFill/>
        </p:spPr>
      </p:pic>
      <p:sp>
        <p:nvSpPr>
          <p:cNvPr id="6148" name="AutoShape 4" descr="data:image/jpeg;base64,/9j/4AAQSkZJRgABAQAAAQABAAD/2wCEAAkGBhQSERUUExQWFBUVGRoYFxgXFxgaFxkcHBoYGhcXGBgcHCYeGhojHBgXIC8gIycqLCwsGB4xNTAqNSYrLCkBCQoKDgwOGg8PGiwkHyUsLCwsLCwsLCwsLCwsLCwsLCwsLCosLCwsLCksLCwsLCwsLCksLCwsLCwsLCwsLCwsLP/AABEIAMMBAwMBIgACEQEDEQH/xAAcAAABBQEBAQAAAAAAAAAAAAAFAAMEBgcCAQj/xABDEAABAgQEAwYEAwgCAQIHAQABAhEAAyExBAUSQQZRYRMicYGRoQcysfBCwdEUIzNSYnLh8RWSgkOiJFNjk7LC0hb/xAAaAQADAQEBAQAAAAAAAAAAAAAAAQIDBAUG/8QALxEAAgIBAwQABAUEAwAAAAAAAAECEQMSITEEE0FRFCJhcQUygaHhQpHw8SNywf/aAAwDAQACEQMRAD8AHap3d7RRQVOUgdPw8v8ADxIxAUQwPZsCHFmNWIHzEcqgRXswnLUdDkubsRZqgmta3MSJ+Dm/ugo6UH5VudJs6XFlbR5Mo722cVE044IV4MFJ1AgX1KcGottS0PdqUqKxpDDv1oFbGz1DWDb7wzjZKGUQnUCwPeL7lJd3Swep949y+Y50TEgEMAU6SCjYEsyg/Q+UZtbWFBVWdrSgd5aQeSikkbnSKHb3gzJ4mnpFJqi/Nj9YqvdmmWAVDSpgSWBBZ26sPJzBqZKZTAgWoWF7R3YMjiqslxQXHGM8fiB/8U/pDkzj2agailKgLjT7gveAZQx2vzf76NEfE4NRSWbl3g7HkLR1d76i0IAcXcYTZ0xQB0ouEpfSC6SSAd3SDXrAuVmxKtBUpQVZ1EHUW+avk/Iw3nuA7KpIKnq5dR2cpsPV4gYdJYadthRW51fk/hEyerdmiSXAeXiWSBsPmBLbtT0HrE1WbLXMJmFy3eJLijaUkuxSwt7QAyiYVO6gEsHJIpX6DeJy8MU63YFgzGgq2o8/AiMXtsDQfy/EssqBClFtL91KK/h2SAbXjRuH0zE/PiZKnLqALk7XJDNsBGYZPhaGjlgSxtyqa/Zg/ra8XhnvuZyRqqVA2IPgXjrTGUiYRUKKfNokS8xmp+WYsf8AkY7O4iKZpzQmjPZfE+IA/iE+LE+NolyeMpwuUq/uT+jQ9aGXdoTRVJPGx3lJPgoj6gxNk8ZyT8yVpPkR6uIepAHWhRAkcQYddpiR0V3frE6XNSr5VA+BBirHR00Jo6aG5s9KfmUBR6naz+4hWFHTQoiozWWZRmhXcSCTzDcxtADEcfywopQgqYgFyPOgfZomU1HkKLS0JoA5pxhKlS0KB70xOpAO1WdXIX9hvCyXikTilJQQokgkfLS5Hnts8LuRurCg80Ac9zCWTKl6qqnSt6hllvNwaQKzDjk95KUhGkkElXe7qiCw8BFYzbOScQmbLqe2Stm2Gop9KCFLLH2VFO0XnOcce2lJ0Oylae/RbAOABuCQHNqweSpwDZw9dvGMmm5jOmL1KWokB5ZUqxcVAtyPhSPMVxTipiFSlKJD975bJIcCxu9OQjmx9TFyk/AaGahPziShRSqalKhcE1EKMaVLJ+ZaH3rCjT4n6C0hSfwPNoQoK0gjvAn3NoA4zBz5SilTB6AFaQC1dXeNDYDl9XAlYsT6n9YfmSv2qQuRMLrHflKNSCLpfkRFS6SPNnep4sj06Kfim/8A2xrAqUQru6iQdR1pO7gdd722hudlytICToINHGxJLakk8+cO8LZMvDzCpQCkLQpBHj8qr7GsT8VgHQwS6nBQpJAKT47g8uu14z+DhTp7hkwuMU1F78r/ABCwOC75UpvehDsq4bxjpOOSDpYFTsWLtSx945Xg5gBNEpUAC5BLbhbUB69I9kYOWAVFVAGSXICejuAf9mOJxcNpHM4tbMkftCQ4KXSCxJUEgEtYio5Md4Z/bmLspVGarGldRNLAcnaG1aVqZBBZJLO45knf8IrDkhCkKII7qgUpTszODTfrel4juUqFZWeJsGVrGiWTqA/E4G9OUBMGUgrd3YpBSHA/qNaijeBjSM4y9C5YVp7OWSNPfYkcgokB3/OM9zOamVPV2Y0aagu5rUF9wxPlzvG+KWtUM9y4JB7KYyQr8RNGooagzgOLitYmSkqnFUxBbQAohJqRVr3oKi7NENOAUlSB2YWVHUxJB0kUfYBquYIYfIZmsgslJSVdw1UGSrS+xIO4uDyhy38hTYdymfrRUG+wYE8jXZ/Ro9OZJSWCaD1863gjgMi0y3SCxqDqoBvqG3PeJMzhBK2KjWr95uZYUbYxipJMFB+gccYnu6iDQ16XbmTDstaaMo13Z6deRiYOFkm8ygNKh6AbtW4jrD5HLSvVqJcs6lDSH38K+UNZa4H236IBxQBYEG23586Q4jGpJDuAawSk4ROpj2aXGwdgCCb3NqnrDnYkF9aEd6yWs5Yv5e8T3pC7cvQOXMRVnIFy0eypgU+lzpLFn5C7xLVMZnmgs+qhNqU2JYjyrEbMMQpAHZlgxJBr7AEnxPWBZ5JqxODXg8mTFCwKidm8nJakRcTmZAOgEEFnY+bFtq+kSMDP1gErNK9CCNxYgGl7iJEvUay16h3rsWLkM/2Yp9RJsFjfoGr4lnMkJUurXKrixABuWv0hteKxMxTrE1RlpIcpJ7rqLEC9Tv5QZl4dZTqCwS2lzsQe94Dp0iPPnMgMti5YpcmiiC3WnhAs8lsitD9EbGZ/iP2NMlKF/NU21B6JIAob+MQJAWlNEGpAZIJUfmJLXu8EZBJBAWoXLkVA3bYDpeH5OXywPmbU5AL6j3Sak1ZnAEOWdy5QKEirdtNWpQnSphbmCCkCwLD5S48xaH8RgsQrSUoWKkanDEciQQQa/lWLNKUlMtQK3KQVUFAGs2/nD6JEuX3pk3ZgnyIH1iO7LlIfbl9CrIy6espQwSkFlkrTrptzNANqxFm4GdhT2iilViNP8wYsfCLcc3QpKjq06VkHUAKpAq4uLRU864pRMUUhOpMsG5DKKk6bfdouOSU3VAotPceybELnvMSAD7G5YnU7motYCOlZZi5oWqYgpZ6qVYgEpSDyLs+0AMizVlAF9ItpqxpXTu4AEaXhsQgpclioF61owL+jeRjO3BtUEYOXBRZ/D0wqJKZY6GYXHIXMeRdV/wB4sLu9ukKF8QydEvoBuzTzHk/6wpKEpUFPVJex/WLHhuFkziUoxk1R5BKQNh/OekFZ/wAOD2C9KiZuk6TMWol/BJCU/wDuaPVTm/6j28k+nxS0vBv/ANmZ9jRPWFfsytCg63UCq34RsnxbeHspyibO0tJdSgVOXSOZHeUB5QOmz8RLJQZkxBSSClwCDZQbYxxh8zmJI1zZigVJSQSKhZCOV+8/Ro6vhlpty/b+ThyfiU5TbjGr8XwWPKMjUvESyslEuWvTMllWlKgpJNRuQUpLvSg3i1TOGMFMSy0JUxIP7xV3vRXV4x2XxJVnnEuz6gLGtLViTIxJmAkqWlqVWXN4SwYpOtX7HLkz5JPU0a1I4PwKCSmSgEhidaqjl88ShwvhW/gpbxV131dTGV5Lk5xM9CHI1HvKKiyUiqlE2YAExbMfneBwquxkzJq+zAGorOizslg6vJh1iMnTwi/4FDI5K6LSeGcLp0mRLKRYKTqHoSY6Tw1hqNhpFLfukfp0EUCd8Q2/hhRHMKCPchazX+oRNyfiU4lctHao75UlQeepSSEkhiqaxtcJa8Y6Eapl9GBQC+hANn0h2Nw7R0jDpHypSPAAfdh6RVcknYleGlTdaglaXBZxQkX8t4mpxuIH40nxSI0XT7WqMu6k6YeTJALhKQfAR6mSkWSkeAEBU5vOF0oPqPzhxGen8Us+R/xEvA14KWWL8hcoHIegjxSQbgHxAgcjPJZvqT5D9YC4bPtGPmyip0TAmZLJJNNISsB7MQS36xDhXgtSTLN+yovoR/1D/SG5iEqLBKafMphToP6vp4x7rMxxLUCkFlKB9UpI35nbxs9o0hrAUA/KJ0R9FDYwcu2hPoI4XKlh+4OtA3mYU6YXZiSbJBq3NR/CPuto9l4cu6qkWAHdT4Dn1+kLRH0gGv2MKppCU+HePr8o9/CHBgpQS2hIA2sIcmTqsBqVyH5nb7vEd3/rUNhRCT1O59T0ELtw9IDgYOUR3UAJ5m3kN/G3jClZdL06UpBB3V+VH9GEP9g9VVPsPAfmXhxoO3D0gIycplD8Lnn/AKtHJyOSbIAI3F2HrEtojLxpRNSkWUNB6agohv8A7ZhdqHpARZ3DUlXzAkcizfSGJvB8lVyv/wBoPqA8GYUHah6EVnFfDvDrBGqYkEuQNLnxJD8vSB5+EeFYtMmV5kfpF2eE8PtxX+2BVcJ8N8PKYo+YWJ/OJZ4TDF9JOxqKF3cNevT3g9HmqM308H/sAAvhdT3SfF/0hQef7pCiPhMf1/uKl6KTg8zRKJMpAlnmgAHmxO8WfIPiOkkS8QwVYEb+UZ9qa5A8SBEHNEIXLWQtOtI1JAIJLEah6OfKOjDLepcH1P4r02OePXBfMv3+hoPxCyJE8DFYcpJoJosCLJWDbUKA8wRyjP1ZQuj6XBBDvsQQadQIf4V4rmJV2ZUSCO69fI8wesWlfYzhbsl80glPmjYf2mPWhWNaZ8HxU05PVEpEvhwJf5alz81/WJMvAlNBJS4/EqYWN/wpYtXnFgxGRz0yiUaZ00q0pEsKKAnunUVGoUe8NJHnaJOScEYvEE9quXIt3SgqUaVYOKC0Eng+w4xyfcr6ZE4pUnVJlhQbuynI8CS8BMVwviFGi5a+rqB9wfrGtYL4ZJICl4uYR/QhCfEVCjBWR8P8Im6pi/7pp+iWjKU+n9MtQy+0Yhh+CZ6qKmS5Y/8ANXsAILYDgo4dEydKxg7aW2gaClKnB1JJclKrgG3UPTapHDuDRaVLLfzd7/8AJ48zjAyFSFJ7OWoAPo0BlNUpoKON9ix2jGUsf9Kf9/4NYxl5a/z9QDwdxNh5uGlSpaexUkdn2JehSKsT8wuXveCGPwAIKkhiK0sf8xQMRwxORilT8vS0qSQZXeftWDqSyz3i5KeVGcmLdw/xfKxiSEuiYmi5aqKSd96iFGVO0E8ba3GCqPIk/wDEKP4vQEw9h8kU9VMnelfIbmOp5I+zkUJEfCZdrcqOmWn5lHboOZ6RTuJ0kzDicOkhOHWCOemgWP6i/ePJm5xY+I80UUkN2WHlliQpJLuxFC5XzIfTUCrkQ0YtCZSdP40shIBc0oybxn+ZWy18r2PWSpMuZLUWUlK0NTY0Z7JJUK9Yam5vMQkr1shN11IDlv3aav8A3M3jADhNdFSJg72HWQQd0KLEEbgL0nl3zArirNpmJXplj90hRABLORQkjn9IlKNblvVexbJnxKkyHD9od9I1EnmpdHPrAfMvjLMUCJMlKOqiVK9mAimrypbV0poDU9CTYbAHxaOf+MQmq5qbOyWJPSpBc7UhNY/BScvJbco43xE86VzNIP4UBKRXqznxeO52aZqktLmy2Fne21HO0VPIp4RPoaBVCWDh6GsapLxrTkTXSsN3knvu45MagsfKJdeC4psK8L54udLCZ4SJwHe0/KrmRSDjCKVNmvPMxKVBJagSrYMfwgB+QiRLzbktSfF2jnyKXMFf6lScofmRbdIhpWESVat3B8wFAeylesB8PNmrcy1amuAQT6UMcnMpiSRqFLgivnHM8+n80Wv0J7qDnZx4Zf20CE58rkk+bPDqc9f8PoRAupx+x9yIS7PwjkoMRBnKdwR5f5jtObSz+KLWaD4aHqj7H9J6x4Y9Tikmxj0LHMRopJ8MrY4hQ6/28KHYGYTM7w6QSESkgbhKH9Wg3wdhZM4LE0KMpcs6CAo1JHeSwv8ApWMSwUvXMAmTOyQT3lBJU3XSKmNFybhbCrSEozZZtoSkplkHbuqU922gpo7JdRjmqUUgBmWHOFxS5Z+aWssWoQ7pUOhDHzi74dHaAEUcBQe1W32is8VcJrwye1KgsFZUQlKiUBTglSjTSVju2aLFgpREqW5rpT9AY9JZNeNVzweW41NkmVmUyUbn1IPkd4l8OccFa1iYHKlPeoZKUsNj8r7XiBjMaDLWFgaglRST8upqPyD18oDZblfzEABRKDoJILqTYPSpSSK2Mc8pfMlwXWxqGAzBJBEsa3USAFJTpBqx1Nu/tBVEqeRSSkeM0f8A6pMZTLx8yWWL02NCPO8GcHxWuxWT0JIPkRSKnCSJVGgJweIP/wAlJ8Vqb2Ed/wDFTjeageEp/quK3k2OE+al5qwttyxbUkgBTtbVfmIPTsdMBIE1AS9CSNXnQjzjB/c1SXodk8PqAbtiALBEuWkDwoYrHFXAK0q/bMGpRxKarSW/ejf5QO/9fFon4vETN8YpP9qU/wD8j6xS82z+amYqWvEzFBJZ1KWl/J2942xYe46UjOeTRvRdeFcZhMdJ1gzAtNJiFzpmpB694OORiRNw2DUoy09kyf4ijMcj+lOpV6hzs/O2QJyuYf3uHZa0jvpSXCxuCBUHrE3CSARLGtDrahWkMVVAU9iXi1gjdSlQnkfMYlq48zGTKZElMso0U7JAKUmoOtSBc2AdySObxFwuLw8oBRXqmLSCpTEkU+SlEgW0inU3iBnfCM3DpSucgBJcagoEB9lEUD9YFSMpmL/hpmTB/SlSvcCvnG8MUKvVsZTk343BnEWcGTjjOkt+8RpVqHdJI0lx4aT4h4H4fFMguQDqUa9f9mC/FHCWJ7DtDInAJq5lkAeO4vHOU4ReGUROXJOmUO0laxqlEEOVprpLFi9XLM8cWalKkzqgm46mVjN5+pWoK1F+bnxgeZnT79Yn5rm8tajofTYOB60gPPJUSRGV+y02uAnlmLWiZqTT/rGkYbMlqlJKpiUtQvMAPoDGQS5jb1g7k+eKlvqSmYhrL/m2L350gVLwa/EZUqUnRe5uajU5mAty1qt5N5QVweKExAKQe8HqGIfmIpWVCZisUP2cAlKe8lElgE81M+ouaKNbcovuS8N4wk6pKw7VUyfqfyjfHJb2cuZynVux3Agy16kkgi/XoYseFmJQp+wSFaSFEEAbONP2zQ1//nlSSCtSSLkAXPIHl1j2YQA52rEZMm1Jkwj5ZFzKchdkpQRsN6bxCMoBzduj+/5xEC1FRJKqklvv7FI6MxQdiTe49o+byy7knIhq3aJUtANaULWI+xHSgS9aeX5i0DjNXsHLVdwWPUdTHMqYsOnQpxbrWwP6xnoYaSbOTWgBfm4O3KOm3YClnP2YjIzAtVJHMu/vHaMeHYhm5+LV/KBxaG4jhB5L8lf4jyOhjU/zCPIfzfUelejAUkx6AqLRgciwhI7TFqT4SF/V/wAoeGXYOTMZSjiZZYhUtXZkcwpBS7+Bj6cqwTLzdpctBKjoCkkB2UFGYSK7d4bXEFcNnUxAToWdJSCAagbEMXsQYv8AkfDmXLQlcuVLUVB2WrWodCCT9Ia4x4Q7SWlciWEKlgjSkBOoXYACqgfV/CHhyqE/m4DJByjsVIcQqWGUBzpuNxBDA5kwS3eAYhJPIuCDzBFvHmYqppD0rFKAZ6Au0ejl6ZZFqg9/2OaHUOHyzL3hp8qd3fxFQOli4CQlJAUOgUerCIeMwqUgqSqgVo0kgl2eihRQbwN6UgBLx7132L1B5HnEzD48lJQQS6gsmrv3h7v9I5IOcHplsdDSauJOwuYTJak6VEVFiedgbiL3iUDcP4167xnM2NJQQqUhT3Sk+0LqopU0ODuxSEh7AegiDncjDoVrOGxU+ZMZZCC0utKrbu15xMlpLwWy3HTJYYDUk7F6eEcsZuO6ZelPkqOc5jg8MsIOAQVhKdWqYVGXMWHQhSkuKirihiiqmgqBcS5qWfZK0uDVSasLhQqGaLH8Ys40mXoloQqYhSFKTdSA3dULFjUG42jP8OvupEwgNzNa3A+/WKUnLdsGkjeeFeKpWIRNkzp0qfLQkPMV3QXJBQoLbUzUULjreRP4vwMgMFpBT3AmSosUpomiKBhaMt4ex2GSGMmbiVmyJYOn1CSp/SJue8XTsMQEYGVh1KDh5YmTG2d9THoQDEtIpMteb8ZnEdn+zYSdNSg6zrB0lY/h6iCXQlR1bOUp5Rm2OQULxa1oSlU5K1LBmJdJUdTJAoWJBa7Dm8RMz4px+KGla5hTyJ0p528uUVjGTClwq5YmpsQDCdeABtvKJMpLggV3hlQ73SHpQ0kQMBt4sGQqASO67kO4BPkG5QCEuLp8PcEJs1CblK9RH9Iq56PSADVOHMn7CUFS2lziQSo8j/6SmuluVlVi2qxqQkqUsUoXUBU2FwIg5ZK5w7mOHSp9OmoY6g72Z/SItFUOz062d09TUHkxEV/OpuhLDf6D79oO4fEBCQkl6NX/ADtFXzJSlTCrSWdgzGm29Lkxh1EnoaiTJOtiEhZ8HD2t0jg4gKdhcsWNOpYn7aEmekquXLMz3t5wlS0BRBUAXpa96keMePv5OfS09zjtHtXap61h3tKg1BuaOPUGPP2SpYAX3hialQ3LXIYEv43b9IpMv7DyQCaECgr1q/31jrsAKmr1duW9N2MMy5AIDEkip9vaPMQ4I0kbk705flA+RW7oc/Z09fUj2hRGVmigWBS3UVjyK3DUZfojoJ5x4THhXH1RFIeBAiZhc/nyv4c6YnpqLehpA3XHKlQqGTsVmBnzNS21quQAHa5LUfrEd/8AccZYD2ydId3DdCCDDk3CGUogDuu5SbjnW0Xiyyxv5ePRM4Rmtz1C2g9luNSoNQK+vUQESgLDo8xuPERwCRHoxlDOtuTl+bE/oWiamkX3IiVYWWf6W9C0Zll2PKu6q+x/WNE4TxH/AMKB/KpQ93/OODrIuMd/Z2YZKW6DWGzCWhLaFmaSQKHSTWxZn0h4lHHy2BXOVLJbu6S78qCpgNmGHM1IBLMQqgruPDnA2fLlyAakzCGD7PcttvHl2dJVPinO/aJiVpAKJYYKcajXccyYhcJ8HIxKEqmhaakqKSU93Z3Brf1i3ysvSFJMwJSltRdh4DzjvMc6loRpkkJcuSkfbxOt8IdIoqZpkiamXNm919IMxTbM7M8GlZSj9lE6Ygy5xOkjWSkl21CpdJAd3iu4RXazVgfiWhPqsP7AxZuIZxaXLFkJBPiRT2+sO5IKQKXhxpBFNqP7kmsV7N8ApZGhNqfkIsiSQmPMDgiS7EszDmdh6wWw2KjKyCY4BSPM2a7x7neWKw80IUxOlKnDsyg9jY7RrGVcEEuqc4L0TTY3V48uUUz4sZb2eJllyQuUOX4VKB+ohptsTRTZReNZ+HUtKQdCQCuWgqbcgkGMlk2jWvhPOdQH/wBJQ9FhvrFyVoFyaJh0qh9chUS5YDXry39I4Elan7pAG6qegvGKiW2D58hqk+ERdEWFWRgqqqg2ArHq8rlI0uCSohNSak/4BPlGiRJXDhgqmnV5P9IdRw8qZZBTs76f9wazHRhwlaQx1JR/3UEk+QcxT8145CpwR2pTLKiwDOQlTEq6PYfZU4qrY1bJ2J4MmvqSs02cEeYo8Q5mSzm1dwgFiAWPmG5xeMvKeyBQSaO5oT7RV8lw2JEyc8zXK1rNQnvA1Ba4Z2LXIeOScMbrYpQuwKrBMPlbeg6b9YGpzKWpRQ63uHQwY1+Yi1x4xa0Jp3jWlWp6eMNzZQUCFB+hhPpYvhmTgivJkJNQr8/cUhQa/wCJlG8tJPlHkT8JL2LR9TDXjxRjl48Jj32c6OVGOSuPSY4UYkZ3+1LSwlnSpV1cgNvX6CC8uaZ0pz86KKaxGxaAaA5pc0gjlc3TNAdwvunl094mLqQSVojzUqQrUksfuhibhsaib3Vd2Zy2V4fpEuZlr6qgMWr6iA+OwIStNX8P8RDyx16YvcEtt+AiZKkF+UaHwdif3cwbuD6j/EZ3hcYpFF95P811Dx5j3i28OY8S0zOz/wDUAYiwY1I61jbPmlkx6Zc+xYoKMrXBY82z/s3Smq/ZPj16RVVT1qJUokk1JiQpKd/cwwvNJKPmmSx/5B/S8cKidGoSkqVdy8eTMuUxNgASfCGVcWYVJrMf+0E/lDea8fYcy5oSlUxawEjSNKUpcFXzB3oBaBqh3YD4eyefiMUoSErVpIUoo2AsSXDUc84uOaSQZyyQfmNDRmLAN4NFP4e4laSZRmFKe01aXZ3uXFyGZjz8Y8zjOsTKYJUgpNElnUwH4nerQAWqWkDYRaOGMpIacsAJHyPRzurwFYyDCzsXPKgJqnCQohJCQx8GiVhckXMI7acVAONPaFSqeoA6w6Ea9mfHOEkTAlc5DEElSVhWkiydKXUSfJmjNPiZxTLxapJlIVpCVMtaSklzUJDsU2LkPDYyrDoBOlNP5z+u/lADONJdUohgwVoBbdjZoNNApWQJUX3gTM0SJap05KjJQSlRTqAdTFAUUkOCQaRQkioL1bn5RNSoypYCVkpmj94h+6Ws4e4csbiG1aopOnZsMj4ySg2lGlAUlyAwA1DV7PBE/E5E3EJVKCuyFVPRyAoANyJUPSMdwmUqmylDDhc0EVoNSFqulQB+UsGWwB6GLDk3BONBJA7IKFdRA9RU+0RBdvhWdWNY8t92Wn7K/wBjW8Px0g9qoFwkakBVFEEpSpLdFH3gPjeMQmcZqtWkahLHIkEBRBPMwxk/DyZUhMtbTFVJJ3JJN6Gx9ojcRypCMOrWqXKJDpKlAEkWAJLq8BG8ZpLjc5ZxWr5XsBeIOKZk2YqabJNNIOwIbwD35vFXnL1q7RrX/LwcvFhw6R2VK8oalYEJDsATX/cVkwynTQo5FHZotfBXFc+cUSxLASgUAcqJ5kk/oPG0aDlWVdmgIUVKNyo2cklh4P8AdozHK83ThUa3SucohINAEDcgCmpqDdzGh8PZuZwcFJS9S7bB6XZ6AdKxj8Pp3ZXcvZEDMsF2UxncXDi/SIq7veLRnGEC5ZO6ahvcRVz7RFAc9p4Qo9bpCgpCs+fo8joxyRHpHGcGOFR2Y4IiWM7wYdY8D9DDk7usbFOkj6uIawx76dtvWkc/8dMFVANU/M9BRoylyUi1YuWlQC9L6gCIFzlyx8ySPIt7PBPJZuqQh/w08xSOMclG5AHWCT9CSA8zM5YLJIYG5dvG1of7NRT3FlBN9JIB9Il8MZThpqf3srVQq1iYsH5tIASKcq0pBfE5LI7M9lLUhqDVNU3UsBbzjF5kn8x6GL8PzZY6scdvZTpmBmTGQS6kvc33iXlPDoMwpnFkhOoFJFfOCuExeIkomJlLVLIZ2NnJdnetqxceN86Rhsqw4DdviZcumhH4SFTJxLaio0RdqnlBDLvaM8/TTwvRPkzHG8PNNmGWFKlJ7xKSCySQAetSPWBuOwBQbcqPzidMz+apK06iEqABZhvzFxEObNGkB9RuSRZ/wg7835+ERK7MkNy5YAux261FD5P6QQnzApAUoqUQKOaXalaegtA5AidjgAEtYpAo1wa/R/8AcTw6K8GpcDcBJn4Bc4aNZCklwX7rnTSwLj1ikcQPLwwUl0GYZYpQtpUojwcJi5cKfFXC4PDJkIlzFLUAZiphAldppSlXyhS9Ja7eUCsyyObmn7wKkSJQbQmUJikW0jvFmLJFNuQeLvbcVb7ALLsjSZUiaVAiclaD+JQWl6VoHHmNoZzbLZSJClIWkkimglnStNWI+UpUoAj+Swep7AfDbES3SMUhALWSog322MS834el4fLp7DtlqQk6ykBnUCSlrJA3d45ND1XZp4M4lksPMvF1+HnD8jF9t2yXKNDMQmh1u7CthFLCy2kENfb63ixcKTsVJUqdJKQgNqSp2mAEagGFw77bx2UZ2X/hXI5SCsmQiXNQptSdfyk0B1Ho/pFlsOhiky/iGlKJk5SSpGpAJQDQkAaATcBidRYF2Ai34XFCbLStJcKSFJahqHDiIZQPz3iISQEJ70w1tRI2J6xQM61ziSvvE86wZzKUr/kVIUW7UpKSqzEBj5VHlEniLHSNCZMiWFKlvrmi6za/L72havBtGO1lOyrM5uG7mhU2VyAJUirBv6XLMecW/DYebNlOmTO0s/8ADW43Y0o0UnFZpMkTUrCUEoOrSuqSC1Clxq7wf/DxofBvH09c6VLWO3UpWqatUzRLky0AGYtEsAAJSC7gAUFTDWea2vYzeOLe5Tc8UpZShIWQC6gUqdxahD0i9cEzp4KTLkK1NXUlSQ/ipksfGLDmvxjwctggTJizUOnQFJ2UkquDs0LB/FSVOIQmTMKlWHd9HJhd+adlrGmqSLpgMSsgJmgJmM5AqG5g78jFcziR2c1QAYXHn9n0iZiOIAJkoaF6k/OWoxTVIL1qAfKIma4sTVlQBAYDqWr+cW/Zl9CEV+MeRzrA3PvCiQMHIjkw8oQ3pj0TiGyIbUIdIjgiAYySxeDWJmBUkqs4fz/En1gOuGFYs6dL0e0Q3Q6s4GJUn5VKS92JESMBlU/EauylzJumqikKVpHNR284glVY2L4K4Pt8Ji5YU2lQUQySFa5ZSAX2Gj3jnVXubu62K9wjk81C0iagITpWCVKTQuCl2JYPTzi0owuHsZ2ogkKCEk1As5AEWHK+D9SStSHBCCJbqLakpJ3CaEqcUZusT8HwUhCmmKJS6wUpACSGBNE3HQ1o0LJixOVnd0/4j1WHH24NJfYC5PkGHxGuWJC1JoCsr0HVcJFb79POMm+IqljHzZSiSnDtJlA7ISO6OpqSTuTH0ZLlowsoAJKQCi1SQAHJFzy9IwT4tS0nNZ6k2UJa+oJlIJBGx6RKUbqKMMs8uT/kyNu/JSQY9aH5eFUoEpSVAXYEt4tBHJ8lRNLzJ6JKRcqBV7Co84vg5+QUhVPeCua5kJkqXLRRCHVpKQ4Wod5lOSU0DPzq7RaE8F4VCpI7ZU0TdQcBOkFhocJL6Sos73aCE/4aygCEzSC/40ggP/UNJ9XjF6XK34Lp0ZoEQUwGLmYbTMlTglSrpQoktyWkjSfAvF0w/BEmT881C9Tgak0HWh+3iP8A8dh0A6komVDaZOkBno+tykjeLc0LSRJ/xIxKkgAISWYq0uo9WJYekeYbjuejST2c2mkgpIYbJLM9N2IMdT8JhVVTLMvZtaiC/KtG936QCzXBsr90C39z9G0/MK87xnrhe5TUiDmqguYpaEJlJUX0guE9AeX0jX/h/iMGvKESZyRXtEqIHeBKlOX5sRXwjGpc0qJFX5NXrE7AY6dJdCFKCVEEobmLjkSN/CNqT4It+Qhl+AkiZMTMUhUhMxTBStKizhKgBzYOIWI4kWlf7lapaRQBJItZw9uT7QPVlU4pJ0Kbwc/V4gFJBq4++sUkrvkTbqiwz+LZ0waZ2icAXGtCXHUKSyh5GOcNnklJ72Hof5Z0xJHg5MAlrhsgk/rSBqL5QKUvYVl4vtMQNMwyUKXRayFFAqzlqlqP1gijAqlHWsOsy2c3BJFhZglQ8lQLwCEh1KooNoZiygQXcFrQeTO7RKgpXfLFxuSQAVE3cBqWePMy7S2N1xbCuSYITsGvtEIUUIWqWpSQVJLEp0m4O3Rj5TPhzgNU/tSO7KTqPjsIawCwjB6+yBcLSCA5dSQEAipKiVPTlFs4Zy8ScEkJLqUQVnSRVvlL7g7eEax3SNIyq2EZkxySWrXnf/MNalXBcej+Eedq1Cz+Pr4Qm518X6xuYi7VriPI4KgKfp+cewAYYMRDcyf09YvOLkyyf4csDkUpevgIgzsnw6kvpFwKOGfmBG76hGPaKcZxhoq6xaZ3Dkoh++m+7/lECZwqkh0zDYNqTfnV+kKWZNbDUKAJmfZhpaIm4vL1SyQRbdix8DEYiK5QDCUVjV/gZnsuTPny5ywgTZY0k2JSTTxZR9Iy4JgtlHEK8MrVKQgKs51mnL5olx2Gmb7m/wATcJgiqWlM2aoAFkoUGDO5UtqXsIC4b4i4nGpP7KcPJNXTM1zJo5GrIrzZoo2E+IvaJImSmWdQKkp1ApP4SG1N6x3lmXypcxM2Wkgg6kupTDyvzoYz45LLNmGX5nO/iZipPNKAUJH/AEIcRUcbwHi5ZKkLTNUS5ZZCzu/ev6xoOX4xUxLlBS7NS4bwELH4ooQVApejO7bPbyhKTQNIyTMcVOQopnywldKqlhKw24Uz1HrB/I+NMFKBM3DhEwD50jWVluZ7yCfFomY+YqYo9oyulCPIMzRXc14cQpJMsaVdPlPiPw+UVqT2YqaB0rOJs/FCaqY0xSh3lHugbJs2kDpGkTeJkTAFdm7ijl2drBmjIMRhVy1MoFJ/SlOcFMv4kmIASplJAYbEeHWMtLsdl3xM4kuO70AA36RAW5Ir/uPcBmaZiSUkGlQWBHlvE2VJ1OQPlDlj+fjFDB5dgGsGfnvXrDKu6FnSSCGKBuxDeYgmQNt33++ccdibFvD6UiWkwBwwaFVQEqf5VG9DR3H+Yj4nGzJIo7NQEBTkWOoVfmGqINpkD7+6R7ofz6+kR20BW8FxWqy0ghxUUpuPT6RNxedSZiWmAK5ULgbVahEdZhw2ldU91b1vUeW/lA+fhl6EyzJtZYbUQSS5IvdnOwA2EaOUY0KmCp4RrPZ6tO2q48WhSsOSX06huO8B6i0IFSFMNQVtcH0hxU6cmkxSgAW0rJf/AKGp8WZ4uWVVsSojWJSNQTLBBJAY/M/5h4swwqk3cKU4ajhiCAG3p4x7l2TKWgLTLKg7kNVu8GSBWgFQC/pErI8MlCkzO6nSTS4CrKGl7vWrR57kpPY2WxGwPEk39oTh0qAllTB06auxUSa+W5EbUnLkiVMKWAUdZCRQ2r40JjLswyKTi5ilrX2c5wHQBWm6bF/I0EWfIMTOlyShOIM1Ce735YSUixBUH5N0jrVUkSFyB9iOWHNvS36tDKw3eNQRYDqa39usey0qLGwI3L9AkDahvFCHwR0948hBH3SFABS8dl0xI7yWrRym3JhECYnZh+X+onY3OlzQElT6bgs7mta8vCBq8QE1NXoKb8oqhCCVFu6pzQXr4GPJw72onvKqXL+tbuGrW3OElYZgTT/Yb73jg/f+Yit7GMYvBImJZT9GJDQDxHDZ/AoeCtvMCsH1OCAxYux2flDU59iR1ofYxak1wJoEyeF2qtX/AFp7n9IJYfJZKAGShSupUfD5gz84Uica6i4DBwDu7PvyqA3Mw8Dc+JiO5rfIJIf7NKQCzDwYbWIttHQxGlw4r0D3/wB1ERjNa9m2Dsdq3Y9IWsb+31faBlBzAZ8UfM7BhckM4J8LNTmYfzLO+0BYMLlnq7N087xWkYgFelhTmQDubE1IDVHMUghh09wLFEKPdUR3Vc7bXqWtGfcSY0mdiY/VqtcXYPvvHiks4te1v6Q3jWGQrcMzNQ0o3UvvHbuer1egoKD2MakkZeGFwbbcufltvAvOsqKwDL0lVSqgBNmrvvvWDsyWw2oa/YttHKpJ92p+sNbAVHBZfNCwBqlnZRCh7gGlDBsZatTdpMVayKBx5b84JBQH3fwjxartQ7OftoG2wo9wzDu3I5vbY9bX6Q/QVv4dGhlSOlY77QGwIPQkux32bwhDHwbGmzkm1m8vo8JY0qCVFJ1VDM9NmJ/W0RZyCoFLseYcf7hnCoWGSSlYFyXrS7fWIk5L8oI7mYs61aVBQBCSGYgG6jXZti0OCU97V8NqMzG2/KOlSgFamFQxP6R2mVpatBbny8/PlCjHe5BZHxuBE0jXUgitdQGxSoHazGkQ83ymbOQAJq1f0rJIoGTdzZ2rBRKOVn335/k8daRYtfrUF6g2/wBxelPcBrhzHGSAmYklJSdSEgKSokihBLBJvYsY6nZotRVRBBIUpLVdNE95tSgGau0cTQfxDxDeH069IZ7ChrS7C/K1wKRiungpah2x0zyTZLCpApXygvkuYrlAJSNSVbAkC1+VvpAmSoAup+h/V/8AO8TpawBSj1LH8uVI2UUuCS54LEOgKZnFn3szw4kMbsOX6fe0VKRmMyW1SBSjAjx3g5hcylrYFQ1MHdwOrPcQ6ALpUWt7woiqk1oB/wBiPaFBsBl6697fWkP0+zBCcgOP7U+6XMKFCX5gGtZr4/SG038oUKLEImiepEczFmvRm9TChRPkZHxCAQSbh2O42v4Qpc4hTA0ADeYDwoUS/AE2VLHZktXUfqP1j1KAApukKFFAcCQnSqj1ataNavgIa0BNBQCw2F7CFChDPZKXvEzDp1GtfsQoUMQ49FD+Upbo7fqYU490dLcrA2jyFDAbSn6iGZau799P1j2FAAgX++oh3QP3f9RL+Vo9hQAJFf8AqT5uf0jkW++cKFAA6kOhRNSBTyFIUmaSmp2fzpChQgPZn6D2ENLNfP8AKPYUMB6UgKNa0MRgtiRyLD3hQoAOlyhptz+pjzCzCFuCxBp0o8KFDQi0ZzJBSFfi0gu55j9T6xNyXCpEvUEh61asKFCfA/JJKzChQo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SERUUExQWFBUVGRoYFxgXFxgaFxkcHBoYGhcXGBgcHCYeGhojHBgXIC8gIycqLCwsGB4xNTAqNSYrLCkBCQoKDgwOGg8PGiwkHyUsLCwsLCwsLCwsLCwsLCwsLCwsLCosLCwsLCksLCwsLCwsLCksLCwsLCwsLCwsLCwsLP/AABEIAMMBAwMBIgACEQEDEQH/xAAcAAABBQEBAQAAAAAAAAAAAAAFAAMEBgcCAQj/xABDEAABAgQEAwYEAwgCAQIHAQABAhEAAyExBAUSQQZRYRMicYGRoQcysfBCwdEUIzNSYnLh8RWSgkOiJFNjk7LC0hb/xAAaAQADAQEBAQAAAAAAAAAAAAAAAQIDBAUG/8QALxEAAgIBAwQABAUEAwAAAAAAAAECEQMSITEEE0FRFCJhcQUygaHhQpHw8SNywf/aAAwDAQACEQMRAD8AHap3d7RRQVOUgdPw8v8ADxIxAUQwPZsCHFmNWIHzEcqgRXswnLUdDkubsRZqgmta3MSJ+Dm/ugo6UH5VudJs6XFlbR5Mo722cVE044IV4MFJ1AgX1KcGottS0PdqUqKxpDDv1oFbGz1DWDb7wzjZKGUQnUCwPeL7lJd3Swep949y+Y50TEgEMAU6SCjYEsyg/Q+UZtbWFBVWdrSgd5aQeSikkbnSKHb3gzJ4mnpFJqi/Nj9YqvdmmWAVDSpgSWBBZ26sPJzBqZKZTAgWoWF7R3YMjiqslxQXHGM8fiB/8U/pDkzj2agailKgLjT7gveAZQx2vzf76NEfE4NRSWbl3g7HkLR1d76i0IAcXcYTZ0xQB0ouEpfSC6SSAd3SDXrAuVmxKtBUpQVZ1EHUW+avk/Iw3nuA7KpIKnq5dR2cpsPV4gYdJYadthRW51fk/hEyerdmiSXAeXiWSBsPmBLbtT0HrE1WbLXMJmFy3eJLijaUkuxSwt7QAyiYVO6gEsHJIpX6DeJy8MU63YFgzGgq2o8/AiMXtsDQfy/EssqBClFtL91KK/h2SAbXjRuH0zE/PiZKnLqALk7XJDNsBGYZPhaGjlgSxtyqa/Zg/ra8XhnvuZyRqqVA2IPgXjrTGUiYRUKKfNokS8xmp+WYsf8AkY7O4iKZpzQmjPZfE+IA/iE+LE+NolyeMpwuUq/uT+jQ9aGXdoTRVJPGx3lJPgoj6gxNk8ZyT8yVpPkR6uIepAHWhRAkcQYddpiR0V3frE6XNSr5VA+BBirHR00Jo6aG5s9KfmUBR6naz+4hWFHTQoiozWWZRmhXcSCTzDcxtADEcfywopQgqYgFyPOgfZomU1HkKLS0JoA5pxhKlS0KB70xOpAO1WdXIX9hvCyXikTilJQQokgkfLS5Hnts8LuRurCg80Ac9zCWTKl6qqnSt6hllvNwaQKzDjk95KUhGkkElXe7qiCw8BFYzbOScQmbLqe2Stm2Gop9KCFLLH2VFO0XnOcce2lJ0Oylae/RbAOABuCQHNqweSpwDZw9dvGMmm5jOmL1KWokB5ZUqxcVAtyPhSPMVxTipiFSlKJD975bJIcCxu9OQjmx9TFyk/AaGahPziShRSqalKhcE1EKMaVLJ+ZaH3rCjT4n6C0hSfwPNoQoK0gjvAn3NoA4zBz5SilTB6AFaQC1dXeNDYDl9XAlYsT6n9YfmSv2qQuRMLrHflKNSCLpfkRFS6SPNnep4sj06Kfim/8A2xrAqUQru6iQdR1pO7gdd722hudlytICToINHGxJLakk8+cO8LZMvDzCpQCkLQpBHj8qr7GsT8VgHQwS6nBQpJAKT47g8uu14z+DhTp7hkwuMU1F78r/ABCwOC75UpvehDsq4bxjpOOSDpYFTsWLtSx945Xg5gBNEpUAC5BLbhbUB69I9kYOWAVFVAGSXICejuAf9mOJxcNpHM4tbMkftCQ4KXSCxJUEgEtYio5Md4Z/bmLspVGarGldRNLAcnaG1aVqZBBZJLO45knf8IrDkhCkKII7qgUpTszODTfrel4juUqFZWeJsGVrGiWTqA/E4G9OUBMGUgrd3YpBSHA/qNaijeBjSM4y9C5YVp7OWSNPfYkcgokB3/OM9zOamVPV2Y0aagu5rUF9wxPlzvG+KWtUM9y4JB7KYyQr8RNGooagzgOLitYmSkqnFUxBbQAohJqRVr3oKi7NENOAUlSB2YWVHUxJB0kUfYBquYIYfIZmsgslJSVdw1UGSrS+xIO4uDyhy38hTYdymfrRUG+wYE8jXZ/Ro9OZJSWCaD1863gjgMi0y3SCxqDqoBvqG3PeJMzhBK2KjWr95uZYUbYxipJMFB+gccYnu6iDQ16XbmTDstaaMo13Z6deRiYOFkm8ygNKh6AbtW4jrD5HLSvVqJcs6lDSH38K+UNZa4H236IBxQBYEG23586Q4jGpJDuAawSk4ROpj2aXGwdgCCb3NqnrDnYkF9aEd6yWs5Yv5e8T3pC7cvQOXMRVnIFy0eypgU+lzpLFn5C7xLVMZnmgs+qhNqU2JYjyrEbMMQpAHZlgxJBr7AEnxPWBZ5JqxODXg8mTFCwKidm8nJakRcTmZAOgEEFnY+bFtq+kSMDP1gErNK9CCNxYgGl7iJEvUay16h3rsWLkM/2Yp9RJsFjfoGr4lnMkJUurXKrixABuWv0hteKxMxTrE1RlpIcpJ7rqLEC9Tv5QZl4dZTqCwS2lzsQe94Dp0iPPnMgMti5YpcmiiC3WnhAs8lsitD9EbGZ/iP2NMlKF/NU21B6JIAob+MQJAWlNEGpAZIJUfmJLXu8EZBJBAWoXLkVA3bYDpeH5OXywPmbU5AL6j3Sak1ZnAEOWdy5QKEirdtNWpQnSphbmCCkCwLD5S48xaH8RgsQrSUoWKkanDEciQQQa/lWLNKUlMtQK3KQVUFAGs2/nD6JEuX3pk3ZgnyIH1iO7LlIfbl9CrIy6espQwSkFlkrTrptzNANqxFm4GdhT2iilViNP8wYsfCLcc3QpKjq06VkHUAKpAq4uLRU864pRMUUhOpMsG5DKKk6bfdouOSU3VAotPceybELnvMSAD7G5YnU7motYCOlZZi5oWqYgpZ6qVYgEpSDyLs+0AMizVlAF9ItpqxpXTu4AEaXhsQgpclioF61owL+jeRjO3BtUEYOXBRZ/D0wqJKZY6GYXHIXMeRdV/wB4sLu9ukKF8QydEvoBuzTzHk/6wpKEpUFPVJex/WLHhuFkziUoxk1R5BKQNh/OekFZ/wAOD2C9KiZuk6TMWol/BJCU/wDuaPVTm/6j28k+nxS0vBv/ANmZ9jRPWFfsytCg63UCq34RsnxbeHspyibO0tJdSgVOXSOZHeUB5QOmz8RLJQZkxBSSClwCDZQbYxxh8zmJI1zZigVJSQSKhZCOV+8/Ro6vhlpty/b+ThyfiU5TbjGr8XwWPKMjUvESyslEuWvTMllWlKgpJNRuQUpLvSg3i1TOGMFMSy0JUxIP7xV3vRXV4x2XxJVnnEuz6gLGtLViTIxJmAkqWlqVWXN4SwYpOtX7HLkz5JPU0a1I4PwKCSmSgEhidaqjl88ShwvhW/gpbxV131dTGV5Lk5xM9CHI1HvKKiyUiqlE2YAExbMfneBwquxkzJq+zAGorOizslg6vJh1iMnTwi/4FDI5K6LSeGcLp0mRLKRYKTqHoSY6Tw1hqNhpFLfukfp0EUCd8Q2/hhRHMKCPchazX+oRNyfiU4lctHao75UlQeepSSEkhiqaxtcJa8Y6Eapl9GBQC+hANn0h2Nw7R0jDpHypSPAAfdh6RVcknYleGlTdaglaXBZxQkX8t4mpxuIH40nxSI0XT7WqMu6k6YeTJALhKQfAR6mSkWSkeAEBU5vOF0oPqPzhxGen8Us+R/xEvA14KWWL8hcoHIegjxSQbgHxAgcjPJZvqT5D9YC4bPtGPmyip0TAmZLJJNNISsB7MQS36xDhXgtSTLN+yovoR/1D/SG5iEqLBKafMphToP6vp4x7rMxxLUCkFlKB9UpI35nbxs9o0hrAUA/KJ0R9FDYwcu2hPoI4XKlh+4OtA3mYU6YXZiSbJBq3NR/CPuto9l4cu6qkWAHdT4Dn1+kLRH0gGv2MKppCU+HePr8o9/CHBgpQS2hIA2sIcmTqsBqVyH5nb7vEd3/rUNhRCT1O59T0ELtw9IDgYOUR3UAJ5m3kN/G3jClZdL06UpBB3V+VH9GEP9g9VVPsPAfmXhxoO3D0gIycplD8Lnn/AKtHJyOSbIAI3F2HrEtojLxpRNSkWUNB6agohv8A7ZhdqHpARZ3DUlXzAkcizfSGJvB8lVyv/wBoPqA8GYUHah6EVnFfDvDrBGqYkEuQNLnxJD8vSB5+EeFYtMmV5kfpF2eE8PtxX+2BVcJ8N8PKYo+YWJ/OJZ4TDF9JOxqKF3cNevT3g9HmqM308H/sAAvhdT3SfF/0hQef7pCiPhMf1/uKl6KTg8zRKJMpAlnmgAHmxO8WfIPiOkkS8QwVYEb+UZ9qa5A8SBEHNEIXLWQtOtI1JAIJLEah6OfKOjDLepcH1P4r02OePXBfMv3+hoPxCyJE8DFYcpJoJosCLJWDbUKA8wRyjP1ZQuj6XBBDvsQQadQIf4V4rmJV2ZUSCO69fI8wesWlfYzhbsl80glPmjYf2mPWhWNaZ8HxU05PVEpEvhwJf5alz81/WJMvAlNBJS4/EqYWN/wpYtXnFgxGRz0yiUaZ00q0pEsKKAnunUVGoUe8NJHnaJOScEYvEE9quXIt3SgqUaVYOKC0Eng+w4xyfcr6ZE4pUnVJlhQbuynI8CS8BMVwviFGi5a+rqB9wfrGtYL4ZJICl4uYR/QhCfEVCjBWR8P8Im6pi/7pp+iWjKU+n9MtQy+0Yhh+CZ6qKmS5Y/8ANXsAILYDgo4dEydKxg7aW2gaClKnB1JJclKrgG3UPTapHDuDRaVLLfzd7/8AJ48zjAyFSFJ7OWoAPo0BlNUpoKON9ix2jGUsf9Kf9/4NYxl5a/z9QDwdxNh5uGlSpaexUkdn2JehSKsT8wuXveCGPwAIKkhiK0sf8xQMRwxORilT8vS0qSQZXeftWDqSyz3i5KeVGcmLdw/xfKxiSEuiYmi5aqKSd96iFGVO0E8ba3GCqPIk/wDEKP4vQEw9h8kU9VMnelfIbmOp5I+zkUJEfCZdrcqOmWn5lHboOZ6RTuJ0kzDicOkhOHWCOemgWP6i/ePJm5xY+I80UUkN2WHlliQpJLuxFC5XzIfTUCrkQ0YtCZSdP40shIBc0oybxn+ZWy18r2PWSpMuZLUWUlK0NTY0Z7JJUK9Yam5vMQkr1shN11IDlv3aav8A3M3jADhNdFSJg72HWQQd0KLEEbgL0nl3zArirNpmJXplj90hRABLORQkjn9IlKNblvVexbJnxKkyHD9od9I1EnmpdHPrAfMvjLMUCJMlKOqiVK9mAimrypbV0poDU9CTYbAHxaOf+MQmq5qbOyWJPSpBc7UhNY/BScvJbco43xE86VzNIP4UBKRXqznxeO52aZqktLmy2Fne21HO0VPIp4RPoaBVCWDh6GsapLxrTkTXSsN3knvu45MagsfKJdeC4psK8L54udLCZ4SJwHe0/KrmRSDjCKVNmvPMxKVBJagSrYMfwgB+QiRLzbktSfF2jnyKXMFf6lScofmRbdIhpWESVat3B8wFAeylesB8PNmrcy1amuAQT6UMcnMpiSRqFLgivnHM8+n80Wv0J7qDnZx4Zf20CE58rkk+bPDqc9f8PoRAupx+x9yIS7PwjkoMRBnKdwR5f5jtObSz+KLWaD4aHqj7H9J6x4Y9Tikmxj0LHMRopJ8MrY4hQ6/28KHYGYTM7w6QSESkgbhKH9Wg3wdhZM4LE0KMpcs6CAo1JHeSwv8ApWMSwUvXMAmTOyQT3lBJU3XSKmNFybhbCrSEozZZtoSkplkHbuqU922gpo7JdRjmqUUgBmWHOFxS5Z+aWssWoQ7pUOhDHzi74dHaAEUcBQe1W32is8VcJrwye1KgsFZUQlKiUBTglSjTSVju2aLFgpREqW5rpT9AY9JZNeNVzweW41NkmVmUyUbn1IPkd4l8OccFa1iYHKlPeoZKUsNj8r7XiBjMaDLWFgaglRST8upqPyD18oDZblfzEABRKDoJILqTYPSpSSK2Mc8pfMlwXWxqGAzBJBEsa3USAFJTpBqx1Nu/tBVEqeRSSkeM0f8A6pMZTLx8yWWL02NCPO8GcHxWuxWT0JIPkRSKnCSJVGgJweIP/wAlJ8Vqb2Ed/wDFTjeageEp/quK3k2OE+al5qwttyxbUkgBTtbVfmIPTsdMBIE1AS9CSNXnQjzjB/c1SXodk8PqAbtiALBEuWkDwoYrHFXAK0q/bMGpRxKarSW/ejf5QO/9fFon4vETN8YpP9qU/wD8j6xS82z+amYqWvEzFBJZ1KWl/J2942xYe46UjOeTRvRdeFcZhMdJ1gzAtNJiFzpmpB694OORiRNw2DUoy09kyf4ijMcj+lOpV6hzs/O2QJyuYf3uHZa0jvpSXCxuCBUHrE3CSARLGtDrahWkMVVAU9iXi1gjdSlQnkfMYlq48zGTKZElMso0U7JAKUmoOtSBc2AdySObxFwuLw8oBRXqmLSCpTEkU+SlEgW0inU3iBnfCM3DpSucgBJcagoEB9lEUD9YFSMpmL/hpmTB/SlSvcCvnG8MUKvVsZTk343BnEWcGTjjOkt+8RpVqHdJI0lx4aT4h4H4fFMguQDqUa9f9mC/FHCWJ7DtDInAJq5lkAeO4vHOU4ReGUROXJOmUO0laxqlEEOVprpLFi9XLM8cWalKkzqgm46mVjN5+pWoK1F+bnxgeZnT79Yn5rm8tajofTYOB60gPPJUSRGV+y02uAnlmLWiZqTT/rGkYbMlqlJKpiUtQvMAPoDGQS5jb1g7k+eKlvqSmYhrL/m2L350gVLwa/EZUqUnRe5uajU5mAty1qt5N5QVweKExAKQe8HqGIfmIpWVCZisUP2cAlKe8lElgE81M+ouaKNbcovuS8N4wk6pKw7VUyfqfyjfHJb2cuZynVux3Agy16kkgi/XoYseFmJQp+wSFaSFEEAbONP2zQ1//nlSSCtSSLkAXPIHl1j2YQA52rEZMm1Jkwj5ZFzKchdkpQRsN6bxCMoBzduj+/5xEC1FRJKqklvv7FI6MxQdiTe49o+byy7knIhq3aJUtANaULWI+xHSgS9aeX5i0DjNXsHLVdwWPUdTHMqYsOnQpxbrWwP6xnoYaSbOTWgBfm4O3KOm3YClnP2YjIzAtVJHMu/vHaMeHYhm5+LV/KBxaG4jhB5L8lf4jyOhjU/zCPIfzfUelejAUkx6AqLRgciwhI7TFqT4SF/V/wAoeGXYOTMZSjiZZYhUtXZkcwpBS7+Bj6cqwTLzdpctBKjoCkkB2UFGYSK7d4bXEFcNnUxAToWdJSCAagbEMXsQYv8AkfDmXLQlcuVLUVB2WrWodCCT9Ia4x4Q7SWlciWEKlgjSkBOoXYACqgfV/CHhyqE/m4DJByjsVIcQqWGUBzpuNxBDA5kwS3eAYhJPIuCDzBFvHmYqppD0rFKAZ6Au0ejl6ZZFqg9/2OaHUOHyzL3hp8qd3fxFQOli4CQlJAUOgUerCIeMwqUgqSqgVo0kgl2eihRQbwN6UgBLx7132L1B5HnEzD48lJQQS6gsmrv3h7v9I5IOcHplsdDSauJOwuYTJak6VEVFiedgbiL3iUDcP4167xnM2NJQQqUhT3Sk+0LqopU0ODuxSEh7AegiDncjDoVrOGxU+ZMZZCC0utKrbu15xMlpLwWy3HTJYYDUk7F6eEcsZuO6ZelPkqOc5jg8MsIOAQVhKdWqYVGXMWHQhSkuKirihiiqmgqBcS5qWfZK0uDVSasLhQqGaLH8Ys40mXoloQqYhSFKTdSA3dULFjUG42jP8OvupEwgNzNa3A+/WKUnLdsGkjeeFeKpWIRNkzp0qfLQkPMV3QXJBQoLbUzUULjreRP4vwMgMFpBT3AmSosUpomiKBhaMt4ex2GSGMmbiVmyJYOn1CSp/SJue8XTsMQEYGVh1KDh5YmTG2d9THoQDEtIpMteb8ZnEdn+zYSdNSg6zrB0lY/h6iCXQlR1bOUp5Rm2OQULxa1oSlU5K1LBmJdJUdTJAoWJBa7Dm8RMz4px+KGla5hTyJ0p528uUVjGTClwq5YmpsQDCdeABtvKJMpLggV3hlQ73SHpQ0kQMBt4sGQqASO67kO4BPkG5QCEuLp8PcEJs1CblK9RH9Iq56PSADVOHMn7CUFS2lziQSo8j/6SmuluVlVi2qxqQkqUsUoXUBU2FwIg5ZK5w7mOHSp9OmoY6g72Z/SItFUOz062d09TUHkxEV/OpuhLDf6D79oO4fEBCQkl6NX/ADtFXzJSlTCrSWdgzGm29Lkxh1EnoaiTJOtiEhZ8HD2t0jg4gKdhcsWNOpYn7aEmekquXLMz3t5wlS0BRBUAXpa96keMePv5OfS09zjtHtXap61h3tKg1BuaOPUGPP2SpYAX3hialQ3LXIYEv43b9IpMv7DyQCaECgr1q/31jrsAKmr1duW9N2MMy5AIDEkip9vaPMQ4I0kbk705flA+RW7oc/Z09fUj2hRGVmigWBS3UVjyK3DUZfojoJ5x4THhXH1RFIeBAiZhc/nyv4c6YnpqLehpA3XHKlQqGTsVmBnzNS21quQAHa5LUfrEd/8AccZYD2ydId3DdCCDDk3CGUogDuu5SbjnW0Xiyyxv5ePRM4Rmtz1C2g9luNSoNQK+vUQESgLDo8xuPERwCRHoxlDOtuTl+bE/oWiamkX3IiVYWWf6W9C0Zll2PKu6q+x/WNE4TxH/AMKB/KpQ93/OODrIuMd/Z2YZKW6DWGzCWhLaFmaSQKHSTWxZn0h4lHHy2BXOVLJbu6S78qCpgNmGHM1IBLMQqgruPDnA2fLlyAakzCGD7PcttvHl2dJVPinO/aJiVpAKJYYKcajXccyYhcJ8HIxKEqmhaakqKSU93Z3Brf1i3ysvSFJMwJSltRdh4DzjvMc6loRpkkJcuSkfbxOt8IdIoqZpkiamXNm919IMxTbM7M8GlZSj9lE6Ygy5xOkjWSkl21CpdJAd3iu4RXazVgfiWhPqsP7AxZuIZxaXLFkJBPiRT2+sO5IKQKXhxpBFNqP7kmsV7N8ApZGhNqfkIsiSQmPMDgiS7EszDmdh6wWw2KjKyCY4BSPM2a7x7neWKw80IUxOlKnDsyg9jY7RrGVcEEuqc4L0TTY3V48uUUz4sZb2eJllyQuUOX4VKB+ohptsTRTZReNZ+HUtKQdCQCuWgqbcgkGMlk2jWvhPOdQH/wBJQ9FhvrFyVoFyaJh0qh9chUS5YDXry39I4Elan7pAG6qegvGKiW2D58hqk+ERdEWFWRgqqqg2ArHq8rlI0uCSohNSak/4BPlGiRJXDhgqmnV5P9IdRw8qZZBTs76f9wazHRhwlaQx1JR/3UEk+QcxT8145CpwR2pTLKiwDOQlTEq6PYfZU4qrY1bJ2J4MmvqSs02cEeYo8Q5mSzm1dwgFiAWPmG5xeMvKeyBQSaO5oT7RV8lw2JEyc8zXK1rNQnvA1Ba4Z2LXIeOScMbrYpQuwKrBMPlbeg6b9YGpzKWpRQ63uHQwY1+Yi1x4xa0Jp3jWlWp6eMNzZQUCFB+hhPpYvhmTgivJkJNQr8/cUhQa/wCJlG8tJPlHkT8JL2LR9TDXjxRjl48Jj32c6OVGOSuPSY4UYkZ3+1LSwlnSpV1cgNvX6CC8uaZ0pz86KKaxGxaAaA5pc0gjlc3TNAdwvunl094mLqQSVojzUqQrUksfuhibhsaib3Vd2Zy2V4fpEuZlr6qgMWr6iA+OwIStNX8P8RDyx16YvcEtt+AiZKkF+UaHwdif3cwbuD6j/EZ3hcYpFF95P811Dx5j3i28OY8S0zOz/wDUAYiwY1I61jbPmlkx6Zc+xYoKMrXBY82z/s3Smq/ZPj16RVVT1qJUokk1JiQpKd/cwwvNJKPmmSx/5B/S8cKidGoSkqVdy8eTMuUxNgASfCGVcWYVJrMf+0E/lDea8fYcy5oSlUxawEjSNKUpcFXzB3oBaBqh3YD4eyefiMUoSErVpIUoo2AsSXDUc84uOaSQZyyQfmNDRmLAN4NFP4e4laSZRmFKe01aXZ3uXFyGZjz8Y8zjOsTKYJUgpNElnUwH4nerQAWqWkDYRaOGMpIacsAJHyPRzurwFYyDCzsXPKgJqnCQohJCQx8GiVhckXMI7acVAONPaFSqeoA6w6Ea9mfHOEkTAlc5DEElSVhWkiydKXUSfJmjNPiZxTLxapJlIVpCVMtaSklzUJDsU2LkPDYyrDoBOlNP5z+u/lADONJdUohgwVoBbdjZoNNApWQJUX3gTM0SJap05KjJQSlRTqAdTFAUUkOCQaRQkioL1bn5RNSoypYCVkpmj94h+6Ws4e4csbiG1aopOnZsMj4ySg2lGlAUlyAwA1DV7PBE/E5E3EJVKCuyFVPRyAoANyJUPSMdwmUqmylDDhc0EVoNSFqulQB+UsGWwB6GLDk3BONBJA7IKFdRA9RU+0RBdvhWdWNY8t92Wn7K/wBjW8Px0g9qoFwkakBVFEEpSpLdFH3gPjeMQmcZqtWkahLHIkEBRBPMwxk/DyZUhMtbTFVJJ3JJN6Gx9ojcRypCMOrWqXKJDpKlAEkWAJLq8BG8ZpLjc5ZxWr5XsBeIOKZk2YqabJNNIOwIbwD35vFXnL1q7RrX/LwcvFhw6R2VK8oalYEJDsATX/cVkwynTQo5FHZotfBXFc+cUSxLASgUAcqJ5kk/oPG0aDlWVdmgIUVKNyo2cklh4P8AdozHK83ThUa3SucohINAEDcgCmpqDdzGh8PZuZwcFJS9S7bB6XZ6AdKxj8Pp3ZXcvZEDMsF2UxncXDi/SIq7veLRnGEC5ZO6ahvcRVz7RFAc9p4Qo9bpCgpCs+fo8joxyRHpHGcGOFR2Y4IiWM7wYdY8D9DDk7usbFOkj6uIawx76dtvWkc/8dMFVANU/M9BRoylyUi1YuWlQC9L6gCIFzlyx8ySPIt7PBPJZuqQh/w08xSOMclG5AHWCT9CSA8zM5YLJIYG5dvG1of7NRT3FlBN9JIB9Il8MZThpqf3srVQq1iYsH5tIASKcq0pBfE5LI7M9lLUhqDVNU3UsBbzjF5kn8x6GL8PzZY6scdvZTpmBmTGQS6kvc33iXlPDoMwpnFkhOoFJFfOCuExeIkomJlLVLIZ2NnJdnetqxceN86Rhsqw4DdviZcumhH4SFTJxLaio0RdqnlBDLvaM8/TTwvRPkzHG8PNNmGWFKlJ7xKSCySQAetSPWBuOwBQbcqPzidMz+apK06iEqABZhvzFxEObNGkB9RuSRZ/wg7835+ERK7MkNy5YAux261FD5P6QQnzApAUoqUQKOaXalaegtA5AidjgAEtYpAo1wa/R/8AcTw6K8GpcDcBJn4Bc4aNZCklwX7rnTSwLj1ikcQPLwwUl0GYZYpQtpUojwcJi5cKfFXC4PDJkIlzFLUAZiphAldppSlXyhS9Ja7eUCsyyObmn7wKkSJQbQmUJikW0jvFmLJFNuQeLvbcVb7ALLsjSZUiaVAiclaD+JQWl6VoHHmNoZzbLZSJClIWkkimglnStNWI+UpUoAj+Swep7AfDbES3SMUhALWSog322MS834el4fLp7DtlqQk6ykBnUCSlrJA3d45ND1XZp4M4lksPMvF1+HnD8jF9t2yXKNDMQmh1u7CthFLCy2kENfb63ixcKTsVJUqdJKQgNqSp2mAEagGFw77bx2UZ2X/hXI5SCsmQiXNQptSdfyk0B1Ho/pFlsOhiky/iGlKJk5SSpGpAJQDQkAaATcBidRYF2Ai34XFCbLStJcKSFJahqHDiIZQPz3iISQEJ70w1tRI2J6xQM61ziSvvE86wZzKUr/kVIUW7UpKSqzEBj5VHlEniLHSNCZMiWFKlvrmi6za/L72havBtGO1lOyrM5uG7mhU2VyAJUirBv6XLMecW/DYebNlOmTO0s/8ADW43Y0o0UnFZpMkTUrCUEoOrSuqSC1Clxq7wf/DxofBvH09c6VLWO3UpWqatUzRLky0AGYtEsAAJSC7gAUFTDWea2vYzeOLe5Tc8UpZShIWQC6gUqdxahD0i9cEzp4KTLkK1NXUlSQ/ipksfGLDmvxjwctggTJizUOnQFJ2UkquDs0LB/FSVOIQmTMKlWHd9HJhd+adlrGmqSLpgMSsgJmgJmM5AqG5g78jFcziR2c1QAYXHn9n0iZiOIAJkoaF6k/OWoxTVIL1qAfKIma4sTVlQBAYDqWr+cW/Zl9CEV+MeRzrA3PvCiQMHIjkw8oQ3pj0TiGyIbUIdIjgiAYySxeDWJmBUkqs4fz/En1gOuGFYs6dL0e0Q3Q6s4GJUn5VKS92JESMBlU/EauylzJumqikKVpHNR284glVY2L4K4Pt8Ji5YU2lQUQySFa5ZSAX2Gj3jnVXubu62K9wjk81C0iagITpWCVKTQuCl2JYPTzi0owuHsZ2ogkKCEk1As5AEWHK+D9SStSHBCCJbqLakpJ3CaEqcUZusT8HwUhCmmKJS6wUpACSGBNE3HQ1o0LJixOVnd0/4j1WHH24NJfYC5PkGHxGuWJC1JoCsr0HVcJFb79POMm+IqljHzZSiSnDtJlA7ISO6OpqSTuTH0ZLlowsoAJKQCi1SQAHJFzy9IwT4tS0nNZ6k2UJa+oJlIJBGx6RKUbqKMMs8uT/kyNu/JSQY9aH5eFUoEpSVAXYEt4tBHJ8lRNLzJ6JKRcqBV7Co84vg5+QUhVPeCua5kJkqXLRRCHVpKQ4Wod5lOSU0DPzq7RaE8F4VCpI7ZU0TdQcBOkFhocJL6Sos73aCE/4aygCEzSC/40ggP/UNJ9XjF6XK34Lp0ZoEQUwGLmYbTMlTglSrpQoktyWkjSfAvF0w/BEmT881C9Tgak0HWh+3iP8A8dh0A6komVDaZOkBno+tykjeLc0LSRJ/xIxKkgAISWYq0uo9WJYekeYbjuejST2c2mkgpIYbJLM9N2IMdT8JhVVTLMvZtaiC/KtG936QCzXBsr90C39z9G0/MK87xnrhe5TUiDmqguYpaEJlJUX0guE9AeX0jX/h/iMGvKESZyRXtEqIHeBKlOX5sRXwjGpc0qJFX5NXrE7AY6dJdCFKCVEEobmLjkSN/CNqT4It+Qhl+AkiZMTMUhUhMxTBStKizhKgBzYOIWI4kWlf7lapaRQBJItZw9uT7QPVlU4pJ0Kbwc/V4gFJBq4++sUkrvkTbqiwz+LZ0waZ2icAXGtCXHUKSyh5GOcNnklJ72Hof5Z0xJHg5MAlrhsgk/rSBqL5QKUvYVl4vtMQNMwyUKXRayFFAqzlqlqP1gijAqlHWsOsy2c3BJFhZglQ8lQLwCEh1KooNoZiygQXcFrQeTO7RKgpXfLFxuSQAVE3cBqWePMy7S2N1xbCuSYITsGvtEIUUIWqWpSQVJLEp0m4O3Rj5TPhzgNU/tSO7KTqPjsIawCwjB6+yBcLSCA5dSQEAipKiVPTlFs4Zy8ScEkJLqUQVnSRVvlL7g7eEax3SNIyq2EZkxySWrXnf/MNalXBcej+Eedq1Cz+Pr4Qm518X6xuYi7VriPI4KgKfp+cewAYYMRDcyf09YvOLkyyf4csDkUpevgIgzsnw6kvpFwKOGfmBG76hGPaKcZxhoq6xaZ3Dkoh++m+7/lECZwqkh0zDYNqTfnV+kKWZNbDUKAJmfZhpaIm4vL1SyQRbdix8DEYiK5QDCUVjV/gZnsuTPny5ywgTZY0k2JSTTxZR9Iy4JgtlHEK8MrVKQgKs51mnL5olx2Gmb7m/wATcJgiqWlM2aoAFkoUGDO5UtqXsIC4b4i4nGpP7KcPJNXTM1zJo5GrIrzZoo2E+IvaJImSmWdQKkp1ApP4SG1N6x3lmXypcxM2Wkgg6kupTDyvzoYz45LLNmGX5nO/iZipPNKAUJH/AEIcRUcbwHi5ZKkLTNUS5ZZCzu/ev6xoOX4xUxLlBS7NS4bwELH4ooQVApejO7bPbyhKTQNIyTMcVOQopnywldKqlhKw24Uz1HrB/I+NMFKBM3DhEwD50jWVluZ7yCfFomY+YqYo9oyulCPIMzRXc14cQpJMsaVdPlPiPw+UVqT2YqaB0rOJs/FCaqY0xSh3lHugbJs2kDpGkTeJkTAFdm7ijl2drBmjIMRhVy1MoFJ/SlOcFMv4kmIASplJAYbEeHWMtLsdl3xM4kuO70AA36RAW5Ir/uPcBmaZiSUkGlQWBHlvE2VJ1OQPlDlj+fjFDB5dgGsGfnvXrDKu6FnSSCGKBuxDeYgmQNt33++ccdibFvD6UiWkwBwwaFVQEqf5VG9DR3H+Yj4nGzJIo7NQEBTkWOoVfmGqINpkD7+6R7ofz6+kR20BW8FxWqy0ghxUUpuPT6RNxedSZiWmAK5ULgbVahEdZhw2ldU91b1vUeW/lA+fhl6EyzJtZYbUQSS5IvdnOwA2EaOUY0KmCp4RrPZ6tO2q48WhSsOSX06huO8B6i0IFSFMNQVtcH0hxU6cmkxSgAW0rJf/AKGp8WZ4uWVVsSojWJSNQTLBBJAY/M/5h4swwqk3cKU4ajhiCAG3p4x7l2TKWgLTLKg7kNVu8GSBWgFQC/pErI8MlCkzO6nSTS4CrKGl7vWrR57kpPY2WxGwPEk39oTh0qAllTB06auxUSa+W5EbUnLkiVMKWAUdZCRQ2r40JjLswyKTi5ilrX2c5wHQBWm6bF/I0EWfIMTOlyShOIM1Ce735YSUixBUH5N0jrVUkSFyB9iOWHNvS36tDKw3eNQRYDqa39usey0qLGwI3L9AkDahvFCHwR0948hBH3SFABS8dl0xI7yWrRym3JhECYnZh+X+onY3OlzQElT6bgs7mta8vCBq8QE1NXoKb8oqhCCVFu6pzQXr4GPJw72onvKqXL+tbuGrW3OElYZgTT/Yb73jg/f+Yit7GMYvBImJZT9GJDQDxHDZ/AoeCtvMCsH1OCAxYux2flDU59iR1ofYxak1wJoEyeF2qtX/AFp7n9IJYfJZKAGShSupUfD5gz84Uica6i4DBwDu7PvyqA3Mw8Dc+JiO5rfIJIf7NKQCzDwYbWIttHQxGlw4r0D3/wB1ERjNa9m2Dsdq3Y9IWsb+31faBlBzAZ8UfM7BhckM4J8LNTmYfzLO+0BYMLlnq7N087xWkYgFelhTmQDubE1IDVHMUghh09wLFEKPdUR3Vc7bXqWtGfcSY0mdiY/VqtcXYPvvHiks4te1v6Q3jWGQrcMzNQ0o3UvvHbuer1egoKD2MakkZeGFwbbcufltvAvOsqKwDL0lVSqgBNmrvvvWDsyWw2oa/YttHKpJ92p+sNbAVHBZfNCwBqlnZRCh7gGlDBsZatTdpMVayKBx5b84JBQH3fwjxartQ7OftoG2wo9wzDu3I5vbY9bX6Q/QVv4dGhlSOlY77QGwIPQkux32bwhDHwbGmzkm1m8vo8JY0qCVFJ1VDM9NmJ/W0RZyCoFLseYcf7hnCoWGSSlYFyXrS7fWIk5L8oI7mYs61aVBQBCSGYgG6jXZti0OCU97V8NqMzG2/KOlSgFamFQxP6R2mVpatBbny8/PlCjHe5BZHxuBE0jXUgitdQGxSoHazGkQ83ymbOQAJq1f0rJIoGTdzZ2rBRKOVn335/k8daRYtfrUF6g2/wBxelPcBrhzHGSAmYklJSdSEgKSokihBLBJvYsY6nZotRVRBBIUpLVdNE95tSgGau0cTQfxDxDeH069IZ7ChrS7C/K1wKRiungpah2x0zyTZLCpApXygvkuYrlAJSNSVbAkC1+VvpAmSoAup+h/V/8AO8TpawBSj1LH8uVI2UUuCS54LEOgKZnFn3szw4kMbsOX6fe0VKRmMyW1SBSjAjx3g5hcylrYFQ1MHdwOrPcQ6ALpUWt7woiqk1oB/wBiPaFBsBl6697fWkP0+zBCcgOP7U+6XMKFCX5gGtZr4/SG038oUKLEImiepEczFmvRm9TChRPkZHxCAQSbh2O42v4Qpc4hTA0ADeYDwoUS/AE2VLHZktXUfqP1j1KAApukKFFAcCQnSqj1ataNavgIa0BNBQCw2F7CFChDPZKXvEzDp1GtfsQoUMQ49FD+Upbo7fqYU490dLcrA2jyFDAbSn6iGZau799P1j2FAAgX++oh3QP3f9RL+Vo9hQAJFf8AqT5uf0jkW++cKFAA6kOhRNSBTyFIUmaSmp2fzpChQgPZn6D2ENLNfP8AKPYUMB6UgKNa0MRgtiRyLD3hQoAOlyhptz+pjzCzCFuCxBp0o8KFDQi0ZzJBSFfi0gu55j9T6xNyXCpEvUEh61asKFCfA/JJKzChQo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data:image/jpeg;base64,/9j/4AAQSkZJRgABAQAAAQABAAD/2wCEAAkGBhQSERUUExQWFBUVGRoYFxgXFxgaFxkcHBoYGhcXGBgcHCYeGhojHBgXIC8gIycqLCwsGB4xNTAqNSYrLCkBCQoKDgwOGg8PGiwkHyUsLCwsLCwsLCwsLCwsLCwsLCwsLCosLCwsLCksLCwsLCwsLCksLCwsLCwsLCwsLCwsLP/AABEIAMMBAwMBIgACEQEDEQH/xAAcAAABBQEBAQAAAAAAAAAAAAAFAAMEBgcCAQj/xABDEAABAgQEAwYEAwgCAQIHAQABAhEAAyExBAUSQQZRYRMicYGRoQcysfBCwdEUIzNSYnLh8RWSgkOiJFNjk7LC0hb/xAAaAQADAQEBAQAAAAAAAAAAAAAAAQIDBAUG/8QALxEAAgIBAwQABAUEAwAAAAAAAAECEQMSITEEE0FRFCJhcQUygaHhQpHw8SNywf/aAAwDAQACEQMRAD8AHap3d7RRQVOUgdPw8v8ADxIxAUQwPZsCHFmNWIHzEcqgRXswnLUdDkubsRZqgmta3MSJ+Dm/ugo6UH5VudJs6XFlbR5Mo722cVE044IV4MFJ1AgX1KcGottS0PdqUqKxpDDv1oFbGz1DWDb7wzjZKGUQnUCwPeL7lJd3Swep949y+Y50TEgEMAU6SCjYEsyg/Q+UZtbWFBVWdrSgd5aQeSikkbnSKHb3gzJ4mnpFJqi/Nj9YqvdmmWAVDSpgSWBBZ26sPJzBqZKZTAgWoWF7R3YMjiqslxQXHGM8fiB/8U/pDkzj2agailKgLjT7gveAZQx2vzf76NEfE4NRSWbl3g7HkLR1d76i0IAcXcYTZ0xQB0ouEpfSC6SSAd3SDXrAuVmxKtBUpQVZ1EHUW+avk/Iw3nuA7KpIKnq5dR2cpsPV4gYdJYadthRW51fk/hEyerdmiSXAeXiWSBsPmBLbtT0HrE1WbLXMJmFy3eJLijaUkuxSwt7QAyiYVO6gEsHJIpX6DeJy8MU63YFgzGgq2o8/AiMXtsDQfy/EssqBClFtL91KK/h2SAbXjRuH0zE/PiZKnLqALk7XJDNsBGYZPhaGjlgSxtyqa/Zg/ra8XhnvuZyRqqVA2IPgXjrTGUiYRUKKfNokS8xmp+WYsf8AkY7O4iKZpzQmjPZfE+IA/iE+LE+NolyeMpwuUq/uT+jQ9aGXdoTRVJPGx3lJPgoj6gxNk8ZyT8yVpPkR6uIepAHWhRAkcQYddpiR0V3frE6XNSr5VA+BBirHR00Jo6aG5s9KfmUBR6naz+4hWFHTQoiozWWZRmhXcSCTzDcxtADEcfywopQgqYgFyPOgfZomU1HkKLS0JoA5pxhKlS0KB70xOpAO1WdXIX9hvCyXikTilJQQokgkfLS5Hnts8LuRurCg80Ac9zCWTKl6qqnSt6hllvNwaQKzDjk95KUhGkkElXe7qiCw8BFYzbOScQmbLqe2Stm2Gop9KCFLLH2VFO0XnOcce2lJ0Oylae/RbAOABuCQHNqweSpwDZw9dvGMmm5jOmL1KWokB5ZUqxcVAtyPhSPMVxTipiFSlKJD975bJIcCxu9OQjmx9TFyk/AaGahPziShRSqalKhcE1EKMaVLJ+ZaH3rCjT4n6C0hSfwPNoQoK0gjvAn3NoA4zBz5SilTB6AFaQC1dXeNDYDl9XAlYsT6n9YfmSv2qQuRMLrHflKNSCLpfkRFS6SPNnep4sj06Kfim/8A2xrAqUQru6iQdR1pO7gdd722hudlytICToINHGxJLakk8+cO8LZMvDzCpQCkLQpBHj8qr7GsT8VgHQwS6nBQpJAKT47g8uu14z+DhTp7hkwuMU1F78r/ABCwOC75UpvehDsq4bxjpOOSDpYFTsWLtSx945Xg5gBNEpUAC5BLbhbUB69I9kYOWAVFVAGSXICejuAf9mOJxcNpHM4tbMkftCQ4KXSCxJUEgEtYio5Md4Z/bmLspVGarGldRNLAcnaG1aVqZBBZJLO45knf8IrDkhCkKII7qgUpTszODTfrel4juUqFZWeJsGVrGiWTqA/E4G9OUBMGUgrd3YpBSHA/qNaijeBjSM4y9C5YVp7OWSNPfYkcgokB3/OM9zOamVPV2Y0aagu5rUF9wxPlzvG+KWtUM9y4JB7KYyQr8RNGooagzgOLitYmSkqnFUxBbQAohJqRVr3oKi7NENOAUlSB2YWVHUxJB0kUfYBquYIYfIZmsgslJSVdw1UGSrS+xIO4uDyhy38hTYdymfrRUG+wYE8jXZ/Ro9OZJSWCaD1863gjgMi0y3SCxqDqoBvqG3PeJMzhBK2KjWr95uZYUbYxipJMFB+gccYnu6iDQ16XbmTDstaaMo13Z6deRiYOFkm8ygNKh6AbtW4jrD5HLSvVqJcs6lDSH38K+UNZa4H236IBxQBYEG23586Q4jGpJDuAawSk4ROpj2aXGwdgCCb3NqnrDnYkF9aEd6yWs5Yv5e8T3pC7cvQOXMRVnIFy0eypgU+lzpLFn5C7xLVMZnmgs+qhNqU2JYjyrEbMMQpAHZlgxJBr7AEnxPWBZ5JqxODXg8mTFCwKidm8nJakRcTmZAOgEEFnY+bFtq+kSMDP1gErNK9CCNxYgGl7iJEvUay16h3rsWLkM/2Yp9RJsFjfoGr4lnMkJUurXKrixABuWv0hteKxMxTrE1RlpIcpJ7rqLEC9Tv5QZl4dZTqCwS2lzsQe94Dp0iPPnMgMti5YpcmiiC3WnhAs8lsitD9EbGZ/iP2NMlKF/NU21B6JIAob+MQJAWlNEGpAZIJUfmJLXu8EZBJBAWoXLkVA3bYDpeH5OXywPmbU5AL6j3Sak1ZnAEOWdy5QKEirdtNWpQnSphbmCCkCwLD5S48xaH8RgsQrSUoWKkanDEciQQQa/lWLNKUlMtQK3KQVUFAGs2/nD6JEuX3pk3ZgnyIH1iO7LlIfbl9CrIy6espQwSkFlkrTrptzNANqxFm4GdhT2iilViNP8wYsfCLcc3QpKjq06VkHUAKpAq4uLRU864pRMUUhOpMsG5DKKk6bfdouOSU3VAotPceybELnvMSAD7G5YnU7motYCOlZZi5oWqYgpZ6qVYgEpSDyLs+0AMizVlAF9ItpqxpXTu4AEaXhsQgpclioF61owL+jeRjO3BtUEYOXBRZ/D0wqJKZY6GYXHIXMeRdV/wB4sLu9ukKF8QydEvoBuzTzHk/6wpKEpUFPVJex/WLHhuFkziUoxk1R5BKQNh/OekFZ/wAOD2C9KiZuk6TMWol/BJCU/wDuaPVTm/6j28k+nxS0vBv/ANmZ9jRPWFfsytCg63UCq34RsnxbeHspyibO0tJdSgVOXSOZHeUB5QOmz8RLJQZkxBSSClwCDZQbYxxh8zmJI1zZigVJSQSKhZCOV+8/Ro6vhlpty/b+ThyfiU5TbjGr8XwWPKMjUvESyslEuWvTMllWlKgpJNRuQUpLvSg3i1TOGMFMSy0JUxIP7xV3vRXV4x2XxJVnnEuz6gLGtLViTIxJmAkqWlqVWXN4SwYpOtX7HLkz5JPU0a1I4PwKCSmSgEhidaqjl88ShwvhW/gpbxV131dTGV5Lk5xM9CHI1HvKKiyUiqlE2YAExbMfneBwquxkzJq+zAGorOizslg6vJh1iMnTwi/4FDI5K6LSeGcLp0mRLKRYKTqHoSY6Tw1hqNhpFLfukfp0EUCd8Q2/hhRHMKCPchazX+oRNyfiU4lctHao75UlQeepSSEkhiqaxtcJa8Y6Eapl9GBQC+hANn0h2Nw7R0jDpHypSPAAfdh6RVcknYleGlTdaglaXBZxQkX8t4mpxuIH40nxSI0XT7WqMu6k6YeTJALhKQfAR6mSkWSkeAEBU5vOF0oPqPzhxGen8Us+R/xEvA14KWWL8hcoHIegjxSQbgHxAgcjPJZvqT5D9YC4bPtGPmyip0TAmZLJJNNISsB7MQS36xDhXgtSTLN+yovoR/1D/SG5iEqLBKafMphToP6vp4x7rMxxLUCkFlKB9UpI35nbxs9o0hrAUA/KJ0R9FDYwcu2hPoI4XKlh+4OtA3mYU6YXZiSbJBq3NR/CPuto9l4cu6qkWAHdT4Dn1+kLRH0gGv2MKppCU+HePr8o9/CHBgpQS2hIA2sIcmTqsBqVyH5nb7vEd3/rUNhRCT1O59T0ELtw9IDgYOUR3UAJ5m3kN/G3jClZdL06UpBB3V+VH9GEP9g9VVPsPAfmXhxoO3D0gIycplD8Lnn/AKtHJyOSbIAI3F2HrEtojLxpRNSkWUNB6agohv8A7ZhdqHpARZ3DUlXzAkcizfSGJvB8lVyv/wBoPqA8GYUHah6EVnFfDvDrBGqYkEuQNLnxJD8vSB5+EeFYtMmV5kfpF2eE8PtxX+2BVcJ8N8PKYo+YWJ/OJZ4TDF9JOxqKF3cNevT3g9HmqM308H/sAAvhdT3SfF/0hQef7pCiPhMf1/uKl6KTg8zRKJMpAlnmgAHmxO8WfIPiOkkS8QwVYEb+UZ9qa5A8SBEHNEIXLWQtOtI1JAIJLEah6OfKOjDLepcH1P4r02OePXBfMv3+hoPxCyJE8DFYcpJoJosCLJWDbUKA8wRyjP1ZQuj6XBBDvsQQadQIf4V4rmJV2ZUSCO69fI8wesWlfYzhbsl80glPmjYf2mPWhWNaZ8HxU05PVEpEvhwJf5alz81/WJMvAlNBJS4/EqYWN/wpYtXnFgxGRz0yiUaZ00q0pEsKKAnunUVGoUe8NJHnaJOScEYvEE9quXIt3SgqUaVYOKC0Eng+w4xyfcr6ZE4pUnVJlhQbuynI8CS8BMVwviFGi5a+rqB9wfrGtYL4ZJICl4uYR/QhCfEVCjBWR8P8Im6pi/7pp+iWjKU+n9MtQy+0Yhh+CZ6qKmS5Y/8ANXsAILYDgo4dEydKxg7aW2gaClKnB1JJclKrgG3UPTapHDuDRaVLLfzd7/8AJ48zjAyFSFJ7OWoAPo0BlNUpoKON9ix2jGUsf9Kf9/4NYxl5a/z9QDwdxNh5uGlSpaexUkdn2JehSKsT8wuXveCGPwAIKkhiK0sf8xQMRwxORilT8vS0qSQZXeftWDqSyz3i5KeVGcmLdw/xfKxiSEuiYmi5aqKSd96iFGVO0E8ba3GCqPIk/wDEKP4vQEw9h8kU9VMnelfIbmOp5I+zkUJEfCZdrcqOmWn5lHboOZ6RTuJ0kzDicOkhOHWCOemgWP6i/ePJm5xY+I80UUkN2WHlliQpJLuxFC5XzIfTUCrkQ0YtCZSdP40shIBc0oybxn+ZWy18r2PWSpMuZLUWUlK0NTY0Z7JJUK9Yam5vMQkr1shN11IDlv3aav8A3M3jADhNdFSJg72HWQQd0KLEEbgL0nl3zArirNpmJXplj90hRABLORQkjn9IlKNblvVexbJnxKkyHD9od9I1EnmpdHPrAfMvjLMUCJMlKOqiVK9mAimrypbV0poDU9CTYbAHxaOf+MQmq5qbOyWJPSpBc7UhNY/BScvJbco43xE86VzNIP4UBKRXqznxeO52aZqktLmy2Fne21HO0VPIp4RPoaBVCWDh6GsapLxrTkTXSsN3knvu45MagsfKJdeC4psK8L54udLCZ4SJwHe0/KrmRSDjCKVNmvPMxKVBJagSrYMfwgB+QiRLzbktSfF2jnyKXMFf6lScofmRbdIhpWESVat3B8wFAeylesB8PNmrcy1amuAQT6UMcnMpiSRqFLgivnHM8+n80Wv0J7qDnZx4Zf20CE58rkk+bPDqc9f8PoRAupx+x9yIS7PwjkoMRBnKdwR5f5jtObSz+KLWaD4aHqj7H9J6x4Y9Tikmxj0LHMRopJ8MrY4hQ6/28KHYGYTM7w6QSESkgbhKH9Wg3wdhZM4LE0KMpcs6CAo1JHeSwv8ApWMSwUvXMAmTOyQT3lBJU3XSKmNFybhbCrSEozZZtoSkplkHbuqU922gpo7JdRjmqUUgBmWHOFxS5Z+aWssWoQ7pUOhDHzi74dHaAEUcBQe1W32is8VcJrwye1KgsFZUQlKiUBTglSjTSVju2aLFgpREqW5rpT9AY9JZNeNVzweW41NkmVmUyUbn1IPkd4l8OccFa1iYHKlPeoZKUsNj8r7XiBjMaDLWFgaglRST8upqPyD18oDZblfzEABRKDoJILqTYPSpSSK2Mc8pfMlwXWxqGAzBJBEsa3USAFJTpBqx1Nu/tBVEqeRSSkeM0f8A6pMZTLx8yWWL02NCPO8GcHxWuxWT0JIPkRSKnCSJVGgJweIP/wAlJ8Vqb2Ed/wDFTjeageEp/quK3k2OE+al5qwttyxbUkgBTtbVfmIPTsdMBIE1AS9CSNXnQjzjB/c1SXodk8PqAbtiALBEuWkDwoYrHFXAK0q/bMGpRxKarSW/ejf5QO/9fFon4vETN8YpP9qU/wD8j6xS82z+amYqWvEzFBJZ1KWl/J2942xYe46UjOeTRvRdeFcZhMdJ1gzAtNJiFzpmpB694OORiRNw2DUoy09kyf4ijMcj+lOpV6hzs/O2QJyuYf3uHZa0jvpSXCxuCBUHrE3CSARLGtDrahWkMVVAU9iXi1gjdSlQnkfMYlq48zGTKZElMso0U7JAKUmoOtSBc2AdySObxFwuLw8oBRXqmLSCpTEkU+SlEgW0inU3iBnfCM3DpSucgBJcagoEB9lEUD9YFSMpmL/hpmTB/SlSvcCvnG8MUKvVsZTk343BnEWcGTjjOkt+8RpVqHdJI0lx4aT4h4H4fFMguQDqUa9f9mC/FHCWJ7DtDInAJq5lkAeO4vHOU4ReGUROXJOmUO0laxqlEEOVprpLFi9XLM8cWalKkzqgm46mVjN5+pWoK1F+bnxgeZnT79Yn5rm8tajofTYOB60gPPJUSRGV+y02uAnlmLWiZqTT/rGkYbMlqlJKpiUtQvMAPoDGQS5jb1g7k+eKlvqSmYhrL/m2L350gVLwa/EZUqUnRe5uajU5mAty1qt5N5QVweKExAKQe8HqGIfmIpWVCZisUP2cAlKe8lElgE81M+ouaKNbcovuS8N4wk6pKw7VUyfqfyjfHJb2cuZynVux3Agy16kkgi/XoYseFmJQp+wSFaSFEEAbONP2zQ1//nlSSCtSSLkAXPIHl1j2YQA52rEZMm1Jkwj5ZFzKchdkpQRsN6bxCMoBzduj+/5xEC1FRJKqklvv7FI6MxQdiTe49o+byy7knIhq3aJUtANaULWI+xHSgS9aeX5i0DjNXsHLVdwWPUdTHMqYsOnQpxbrWwP6xnoYaSbOTWgBfm4O3KOm3YClnP2YjIzAtVJHMu/vHaMeHYhm5+LV/KBxaG4jhB5L8lf4jyOhjU/zCPIfzfUelejAUkx6AqLRgciwhI7TFqT4SF/V/wAoeGXYOTMZSjiZZYhUtXZkcwpBS7+Bj6cqwTLzdpctBKjoCkkB2UFGYSK7d4bXEFcNnUxAToWdJSCAagbEMXsQYv8AkfDmXLQlcuVLUVB2WrWodCCT9Ia4x4Q7SWlciWEKlgjSkBOoXYACqgfV/CHhyqE/m4DJByjsVIcQqWGUBzpuNxBDA5kwS3eAYhJPIuCDzBFvHmYqppD0rFKAZ6Au0ejl6ZZFqg9/2OaHUOHyzL3hp8qd3fxFQOli4CQlJAUOgUerCIeMwqUgqSqgVo0kgl2eihRQbwN6UgBLx7132L1B5HnEzD48lJQQS6gsmrv3h7v9I5IOcHplsdDSauJOwuYTJak6VEVFiedgbiL3iUDcP4167xnM2NJQQqUhT3Sk+0LqopU0ODuxSEh7AegiDncjDoVrOGxU+ZMZZCC0utKrbu15xMlpLwWy3HTJYYDUk7F6eEcsZuO6ZelPkqOc5jg8MsIOAQVhKdWqYVGXMWHQhSkuKirihiiqmgqBcS5qWfZK0uDVSasLhQqGaLH8Ys40mXoloQqYhSFKTdSA3dULFjUG42jP8OvupEwgNzNa3A+/WKUnLdsGkjeeFeKpWIRNkzp0qfLQkPMV3QXJBQoLbUzUULjreRP4vwMgMFpBT3AmSosUpomiKBhaMt4ex2GSGMmbiVmyJYOn1CSp/SJue8XTsMQEYGVh1KDh5YmTG2d9THoQDEtIpMteb8ZnEdn+zYSdNSg6zrB0lY/h6iCXQlR1bOUp5Rm2OQULxa1oSlU5K1LBmJdJUdTJAoWJBa7Dm8RMz4px+KGla5hTyJ0p528uUVjGTClwq5YmpsQDCdeABtvKJMpLggV3hlQ73SHpQ0kQMBt4sGQqASO67kO4BPkG5QCEuLp8PcEJs1CblK9RH9Iq56PSADVOHMn7CUFS2lziQSo8j/6SmuluVlVi2qxqQkqUsUoXUBU2FwIg5ZK5w7mOHSp9OmoY6g72Z/SItFUOz062d09TUHkxEV/OpuhLDf6D79oO4fEBCQkl6NX/ADtFXzJSlTCrSWdgzGm29Lkxh1EnoaiTJOtiEhZ8HD2t0jg4gKdhcsWNOpYn7aEmekquXLMz3t5wlS0BRBUAXpa96keMePv5OfS09zjtHtXap61h3tKg1BuaOPUGPP2SpYAX3hialQ3LXIYEv43b9IpMv7DyQCaECgr1q/31jrsAKmr1duW9N2MMy5AIDEkip9vaPMQ4I0kbk705flA+RW7oc/Z09fUj2hRGVmigWBS3UVjyK3DUZfojoJ5x4THhXH1RFIeBAiZhc/nyv4c6YnpqLehpA3XHKlQqGTsVmBnzNS21quQAHa5LUfrEd/8AccZYD2ydId3DdCCDDk3CGUogDuu5SbjnW0Xiyyxv5ePRM4Rmtz1C2g9luNSoNQK+vUQESgLDo8xuPERwCRHoxlDOtuTl+bE/oWiamkX3IiVYWWf6W9C0Zll2PKu6q+x/WNE4TxH/AMKB/KpQ93/OODrIuMd/Z2YZKW6DWGzCWhLaFmaSQKHSTWxZn0h4lHHy2BXOVLJbu6S78qCpgNmGHM1IBLMQqgruPDnA2fLlyAakzCGD7PcttvHl2dJVPinO/aJiVpAKJYYKcajXccyYhcJ8HIxKEqmhaakqKSU93Z3Brf1i3ysvSFJMwJSltRdh4DzjvMc6loRpkkJcuSkfbxOt8IdIoqZpkiamXNm919IMxTbM7M8GlZSj9lE6Ygy5xOkjWSkl21CpdJAd3iu4RXazVgfiWhPqsP7AxZuIZxaXLFkJBPiRT2+sO5IKQKXhxpBFNqP7kmsV7N8ApZGhNqfkIsiSQmPMDgiS7EszDmdh6wWw2KjKyCY4BSPM2a7x7neWKw80IUxOlKnDsyg9jY7RrGVcEEuqc4L0TTY3V48uUUz4sZb2eJllyQuUOX4VKB+ohptsTRTZReNZ+HUtKQdCQCuWgqbcgkGMlk2jWvhPOdQH/wBJQ9FhvrFyVoFyaJh0qh9chUS5YDXry39I4Elan7pAG6qegvGKiW2D58hqk+ERdEWFWRgqqqg2ArHq8rlI0uCSohNSak/4BPlGiRJXDhgqmnV5P9IdRw8qZZBTs76f9wazHRhwlaQx1JR/3UEk+QcxT8145CpwR2pTLKiwDOQlTEq6PYfZU4qrY1bJ2J4MmvqSs02cEeYo8Q5mSzm1dwgFiAWPmG5xeMvKeyBQSaO5oT7RV8lw2JEyc8zXK1rNQnvA1Ba4Z2LXIeOScMbrYpQuwKrBMPlbeg6b9YGpzKWpRQ63uHQwY1+Yi1x4xa0Jp3jWlWp6eMNzZQUCFB+hhPpYvhmTgivJkJNQr8/cUhQa/wCJlG8tJPlHkT8JL2LR9TDXjxRjl48Jj32c6OVGOSuPSY4UYkZ3+1LSwlnSpV1cgNvX6CC8uaZ0pz86KKaxGxaAaA5pc0gjlc3TNAdwvunl094mLqQSVojzUqQrUksfuhibhsaib3Vd2Zy2V4fpEuZlr6qgMWr6iA+OwIStNX8P8RDyx16YvcEtt+AiZKkF+UaHwdif3cwbuD6j/EZ3hcYpFF95P811Dx5j3i28OY8S0zOz/wDUAYiwY1I61jbPmlkx6Zc+xYoKMrXBY82z/s3Smq/ZPj16RVVT1qJUokk1JiQpKd/cwwvNJKPmmSx/5B/S8cKidGoSkqVdy8eTMuUxNgASfCGVcWYVJrMf+0E/lDea8fYcy5oSlUxawEjSNKUpcFXzB3oBaBqh3YD4eyefiMUoSErVpIUoo2AsSXDUc84uOaSQZyyQfmNDRmLAN4NFP4e4laSZRmFKe01aXZ3uXFyGZjz8Y8zjOsTKYJUgpNElnUwH4nerQAWqWkDYRaOGMpIacsAJHyPRzurwFYyDCzsXPKgJqnCQohJCQx8GiVhckXMI7acVAONPaFSqeoA6w6Ea9mfHOEkTAlc5DEElSVhWkiydKXUSfJmjNPiZxTLxapJlIVpCVMtaSklzUJDsU2LkPDYyrDoBOlNP5z+u/lADONJdUohgwVoBbdjZoNNApWQJUX3gTM0SJap05KjJQSlRTqAdTFAUUkOCQaRQkioL1bn5RNSoypYCVkpmj94h+6Ws4e4csbiG1aopOnZsMj4ySg2lGlAUlyAwA1DV7PBE/E5E3EJVKCuyFVPRyAoANyJUPSMdwmUqmylDDhc0EVoNSFqulQB+UsGWwB6GLDk3BONBJA7IKFdRA9RU+0RBdvhWdWNY8t92Wn7K/wBjW8Px0g9qoFwkakBVFEEpSpLdFH3gPjeMQmcZqtWkahLHIkEBRBPMwxk/DyZUhMtbTFVJJ3JJN6Gx9ojcRypCMOrWqXKJDpKlAEkWAJLq8BG8ZpLjc5ZxWr5XsBeIOKZk2YqabJNNIOwIbwD35vFXnL1q7RrX/LwcvFhw6R2VK8oalYEJDsATX/cVkwynTQo5FHZotfBXFc+cUSxLASgUAcqJ5kk/oPG0aDlWVdmgIUVKNyo2cklh4P8AdozHK83ThUa3SucohINAEDcgCmpqDdzGh8PZuZwcFJS9S7bB6XZ6AdKxj8Pp3ZXcvZEDMsF2UxncXDi/SIq7veLRnGEC5ZO6ahvcRVz7RFAc9p4Qo9bpCgpCs+fo8joxyRHpHGcGOFR2Y4IiWM7wYdY8D9DDk7usbFOkj6uIawx76dtvWkc/8dMFVANU/M9BRoylyUi1YuWlQC9L6gCIFzlyx8ySPIt7PBPJZuqQh/w08xSOMclG5AHWCT9CSA8zM5YLJIYG5dvG1of7NRT3FlBN9JIB9Il8MZThpqf3srVQq1iYsH5tIASKcq0pBfE5LI7M9lLUhqDVNU3UsBbzjF5kn8x6GL8PzZY6scdvZTpmBmTGQS6kvc33iXlPDoMwpnFkhOoFJFfOCuExeIkomJlLVLIZ2NnJdnetqxceN86Rhsqw4DdviZcumhH4SFTJxLaio0RdqnlBDLvaM8/TTwvRPkzHG8PNNmGWFKlJ7xKSCySQAetSPWBuOwBQbcqPzidMz+apK06iEqABZhvzFxEObNGkB9RuSRZ/wg7835+ERK7MkNy5YAux261FD5P6QQnzApAUoqUQKOaXalaegtA5AidjgAEtYpAo1wa/R/8AcTw6K8GpcDcBJn4Bc4aNZCklwX7rnTSwLj1ikcQPLwwUl0GYZYpQtpUojwcJi5cKfFXC4PDJkIlzFLUAZiphAldppSlXyhS9Ja7eUCsyyObmn7wKkSJQbQmUJikW0jvFmLJFNuQeLvbcVb7ALLsjSZUiaVAiclaD+JQWl6VoHHmNoZzbLZSJClIWkkimglnStNWI+UpUoAj+Swep7AfDbES3SMUhALWSog322MS834el4fLp7DtlqQk6ykBnUCSlrJA3d45ND1XZp4M4lksPMvF1+HnD8jF9t2yXKNDMQmh1u7CthFLCy2kENfb63ixcKTsVJUqdJKQgNqSp2mAEagGFw77bx2UZ2X/hXI5SCsmQiXNQptSdfyk0B1Ho/pFlsOhiky/iGlKJk5SSpGpAJQDQkAaATcBidRYF2Ai34XFCbLStJcKSFJahqHDiIZQPz3iISQEJ70w1tRI2J6xQM61ziSvvE86wZzKUr/kVIUW7UpKSqzEBj5VHlEniLHSNCZMiWFKlvrmi6za/L72havBtGO1lOyrM5uG7mhU2VyAJUirBv6XLMecW/DYebNlOmTO0s/8ADW43Y0o0UnFZpMkTUrCUEoOrSuqSC1Clxq7wf/DxofBvH09c6VLWO3UpWqatUzRLky0AGYtEsAAJSC7gAUFTDWea2vYzeOLe5Tc8UpZShIWQC6gUqdxahD0i9cEzp4KTLkK1NXUlSQ/ipksfGLDmvxjwctggTJizUOnQFJ2UkquDs0LB/FSVOIQmTMKlWHd9HJhd+adlrGmqSLpgMSsgJmgJmM5AqG5g78jFcziR2c1QAYXHn9n0iZiOIAJkoaF6k/OWoxTVIL1qAfKIma4sTVlQBAYDqWr+cW/Zl9CEV+MeRzrA3PvCiQMHIjkw8oQ3pj0TiGyIbUIdIjgiAYySxeDWJmBUkqs4fz/En1gOuGFYs6dL0e0Q3Q6s4GJUn5VKS92JESMBlU/EauylzJumqikKVpHNR284glVY2L4K4Pt8Ji5YU2lQUQySFa5ZSAX2Gj3jnVXubu62K9wjk81C0iagITpWCVKTQuCl2JYPTzi0owuHsZ2ogkKCEk1As5AEWHK+D9SStSHBCCJbqLakpJ3CaEqcUZusT8HwUhCmmKJS6wUpACSGBNE3HQ1o0LJixOVnd0/4j1WHH24NJfYC5PkGHxGuWJC1JoCsr0HVcJFb79POMm+IqljHzZSiSnDtJlA7ISO6OpqSTuTH0ZLlowsoAJKQCi1SQAHJFzy9IwT4tS0nNZ6k2UJa+oJlIJBGx6RKUbqKMMs8uT/kyNu/JSQY9aH5eFUoEpSVAXYEt4tBHJ8lRNLzJ6JKRcqBV7Co84vg5+QUhVPeCua5kJkqXLRRCHVpKQ4Wod5lOSU0DPzq7RaE8F4VCpI7ZU0TdQcBOkFhocJL6Sos73aCE/4aygCEzSC/40ggP/UNJ9XjF6XK34Lp0ZoEQUwGLmYbTMlTglSrpQoktyWkjSfAvF0w/BEmT881C9Tgak0HWh+3iP8A8dh0A6komVDaZOkBno+tykjeLc0LSRJ/xIxKkgAISWYq0uo9WJYekeYbjuejST2c2mkgpIYbJLM9N2IMdT8JhVVTLMvZtaiC/KtG936QCzXBsr90C39z9G0/MK87xnrhe5TUiDmqguYpaEJlJUX0guE9AeX0jX/h/iMGvKESZyRXtEqIHeBKlOX5sRXwjGpc0qJFX5NXrE7AY6dJdCFKCVEEobmLjkSN/CNqT4It+Qhl+AkiZMTMUhUhMxTBStKizhKgBzYOIWI4kWlf7lapaRQBJItZw9uT7QPVlU4pJ0Kbwc/V4gFJBq4++sUkrvkTbqiwz+LZ0waZ2icAXGtCXHUKSyh5GOcNnklJ72Hof5Z0xJHg5MAlrhsgk/rSBqL5QKUvYVl4vtMQNMwyUKXRayFFAqzlqlqP1gijAqlHWsOsy2c3BJFhZglQ8lQLwCEh1KooNoZiygQXcFrQeTO7RKgpXfLFxuSQAVE3cBqWePMy7S2N1xbCuSYITsGvtEIUUIWqWpSQVJLEp0m4O3Rj5TPhzgNU/tSO7KTqPjsIawCwjB6+yBcLSCA5dSQEAipKiVPTlFs4Zy8ScEkJLqUQVnSRVvlL7g7eEax3SNIyq2EZkxySWrXnf/MNalXBcej+Eedq1Cz+Pr4Qm518X6xuYi7VriPI4KgKfp+cewAYYMRDcyf09YvOLkyyf4csDkUpevgIgzsnw6kvpFwKOGfmBG76hGPaKcZxhoq6xaZ3Dkoh++m+7/lECZwqkh0zDYNqTfnV+kKWZNbDUKAJmfZhpaIm4vL1SyQRbdix8DEYiK5QDCUVjV/gZnsuTPny5ywgTZY0k2JSTTxZR9Iy4JgtlHEK8MrVKQgKs51mnL5olx2Gmb7m/wATcJgiqWlM2aoAFkoUGDO5UtqXsIC4b4i4nGpP7KcPJNXTM1zJo5GrIrzZoo2E+IvaJImSmWdQKkp1ApP4SG1N6x3lmXypcxM2Wkgg6kupTDyvzoYz45LLNmGX5nO/iZipPNKAUJH/AEIcRUcbwHi5ZKkLTNUS5ZZCzu/ev6xoOX4xUxLlBS7NS4bwELH4ooQVApejO7bPbyhKTQNIyTMcVOQopnywldKqlhKw24Uz1HrB/I+NMFKBM3DhEwD50jWVluZ7yCfFomY+YqYo9oyulCPIMzRXc14cQpJMsaVdPlPiPw+UVqT2YqaB0rOJs/FCaqY0xSh3lHugbJs2kDpGkTeJkTAFdm7ijl2drBmjIMRhVy1MoFJ/SlOcFMv4kmIASplJAYbEeHWMtLsdl3xM4kuO70AA36RAW5Ir/uPcBmaZiSUkGlQWBHlvE2VJ1OQPlDlj+fjFDB5dgGsGfnvXrDKu6FnSSCGKBuxDeYgmQNt33++ccdibFvD6UiWkwBwwaFVQEqf5VG9DR3H+Yj4nGzJIo7NQEBTkWOoVfmGqINpkD7+6R7ofz6+kR20BW8FxWqy0ghxUUpuPT6RNxedSZiWmAK5ULgbVahEdZhw2ldU91b1vUeW/lA+fhl6EyzJtZYbUQSS5IvdnOwA2EaOUY0KmCp4RrPZ6tO2q48WhSsOSX06huO8B6i0IFSFMNQVtcH0hxU6cmkxSgAW0rJf/AKGp8WZ4uWVVsSojWJSNQTLBBJAY/M/5h4swwqk3cKU4ajhiCAG3p4x7l2TKWgLTLKg7kNVu8GSBWgFQC/pErI8MlCkzO6nSTS4CrKGl7vWrR57kpPY2WxGwPEk39oTh0qAllTB06auxUSa+W5EbUnLkiVMKWAUdZCRQ2r40JjLswyKTi5ilrX2c5wHQBWm6bF/I0EWfIMTOlyShOIM1Ce735YSUixBUH5N0jrVUkSFyB9iOWHNvS36tDKw3eNQRYDqa39usey0qLGwI3L9AkDahvFCHwR0948hBH3SFABS8dl0xI7yWrRym3JhECYnZh+X+onY3OlzQElT6bgs7mta8vCBq8QE1NXoKb8oqhCCVFu6pzQXr4GPJw72onvKqXL+tbuGrW3OElYZgTT/Yb73jg/f+Yit7GMYvBImJZT9GJDQDxHDZ/AoeCtvMCsH1OCAxYux2flDU59iR1ofYxak1wJoEyeF2qtX/AFp7n9IJYfJZKAGShSupUfD5gz84Uica6i4DBwDu7PvyqA3Mw8Dc+JiO5rfIJIf7NKQCzDwYbWIttHQxGlw4r0D3/wB1ERjNa9m2Dsdq3Y9IWsb+31faBlBzAZ8UfM7BhckM4J8LNTmYfzLO+0BYMLlnq7N087xWkYgFelhTmQDubE1IDVHMUghh09wLFEKPdUR3Vc7bXqWtGfcSY0mdiY/VqtcXYPvvHiks4te1v6Q3jWGQrcMzNQ0o3UvvHbuer1egoKD2MakkZeGFwbbcufltvAvOsqKwDL0lVSqgBNmrvvvWDsyWw2oa/YttHKpJ92p+sNbAVHBZfNCwBqlnZRCh7gGlDBsZatTdpMVayKBx5b84JBQH3fwjxartQ7OftoG2wo9wzDu3I5vbY9bX6Q/QVv4dGhlSOlY77QGwIPQkux32bwhDHwbGmzkm1m8vo8JY0qCVFJ1VDM9NmJ/W0RZyCoFLseYcf7hnCoWGSSlYFyXrS7fWIk5L8oI7mYs61aVBQBCSGYgG6jXZti0OCU97V8NqMzG2/KOlSgFamFQxP6R2mVpatBbny8/PlCjHe5BZHxuBE0jXUgitdQGxSoHazGkQ83ymbOQAJq1f0rJIoGTdzZ2rBRKOVn335/k8daRYtfrUF6g2/wBxelPcBrhzHGSAmYklJSdSEgKSokihBLBJvYsY6nZotRVRBBIUpLVdNE95tSgGau0cTQfxDxDeH069IZ7ChrS7C/K1wKRiungpah2x0zyTZLCpApXygvkuYrlAJSNSVbAkC1+VvpAmSoAup+h/V/8AO8TpawBSj1LH8uVI2UUuCS54LEOgKZnFn3szw4kMbsOX6fe0VKRmMyW1SBSjAjx3g5hcylrYFQ1MHdwOrPcQ6ALpUWt7woiqk1oB/wBiPaFBsBl6697fWkP0+zBCcgOP7U+6XMKFCX5gGtZr4/SG038oUKLEImiepEczFmvRm9TChRPkZHxCAQSbh2O42v4Qpc4hTA0ADeYDwoUS/AE2VLHZktXUfqP1j1KAApukKFFAcCQnSqj1ataNavgIa0BNBQCw2F7CFChDPZKXvEzDp1GtfsQoUMQ49FD+Upbo7fqYU490dLcrA2jyFDAbSn6iGZau799P1j2FAAgX++oh3QP3f9RL+Vo9hQAJFf8AqT5uf0jkW++cKFAA6kOhRNSBTyFIUmaSmp2fzpChQgPZn6D2ENLNfP8AKPYUMB6UgKNa0MRgtiRyLD3hQoAOlyhptz+pjzCzCFuCxBp0o8KFDQi0ZzJBSFfi0gu55j9T6xNyXCpEvUEh61asKFCfA/JJKzChQo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 descr="https://encrypted-tbn0.gstatic.com/images?q=tbn:ANd9GcQm36Hza-lq_A8J7CVaCp-fjNnlnSJjD7fScEWGLHfwPNgB1XM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2438400"/>
            <a:ext cx="2590800" cy="1895476"/>
          </a:xfrm>
          <a:prstGeom prst="rect">
            <a:avLst/>
          </a:prstGeom>
          <a:noFill/>
        </p:spPr>
      </p:pic>
      <p:pic>
        <p:nvPicPr>
          <p:cNvPr id="6156" name="Picture 12" descr="https://encrypted-tbn1.gstatic.com/images?q=tbn:ANd9GcQ3w2FYm26ldJC8XZmvvMMKZtTrCC4SVDY-AiNgkuOf4ZU0bHe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1676400"/>
            <a:ext cx="2362200" cy="2133600"/>
          </a:xfrm>
          <a:prstGeom prst="rect">
            <a:avLst/>
          </a:prstGeom>
          <a:noFill/>
        </p:spPr>
      </p:pic>
      <p:pic>
        <p:nvPicPr>
          <p:cNvPr id="6158" name="Picture 14" descr="https://encrypted-tbn0.gstatic.com/images?q=tbn:ANd9GcT_yL_E_BlKmwv1HP7Jxnoq80n0jIlMPxLXnWkakvJUQdxpu-_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33800" y="4038600"/>
            <a:ext cx="2362200" cy="2590800"/>
          </a:xfrm>
          <a:prstGeom prst="rect">
            <a:avLst/>
          </a:prstGeom>
          <a:noFill/>
        </p:spPr>
      </p:pic>
      <p:pic>
        <p:nvPicPr>
          <p:cNvPr id="16" name="Picture 15" descr="Lake Quassapaug Logo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2400" y="228600"/>
            <a:ext cx="59436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wtf.org/Milfo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4191000" cy="4114800"/>
          </a:xfrm>
          <a:prstGeom prst="rect">
            <a:avLst/>
          </a:prstGeom>
          <a:noFill/>
        </p:spPr>
      </p:pic>
      <p:pic>
        <p:nvPicPr>
          <p:cNvPr id="7" name="Picture 6" descr="Lake Quassapaug 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8001000" cy="1828800"/>
          </a:xfrm>
          <a:prstGeom prst="rect">
            <a:avLst/>
          </a:prstGeom>
        </p:spPr>
      </p:pic>
      <p:pic>
        <p:nvPicPr>
          <p:cNvPr id="4098" name="Picture 2" descr="https://encrypted-tbn3.gstatic.com/images?q=tbn:ANd9GcQs3yh22sUCJ6WI5uNki2Ryyy0E3-AxVfyu0oEP-R6krsgasql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438400"/>
            <a:ext cx="4343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SUPPORT FOR LAKE QUASSAPAUG ASSOC.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810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Estimated 2014 budget for LQA is $16,000 to cover our consultant contracts, invasive weed treatment , prevention efforts and minimal administrative costs.</a:t>
            </a:r>
          </a:p>
          <a:p>
            <a:r>
              <a:rPr lang="en-US" sz="2400" dirty="0" smtClean="0"/>
              <a:t>Invasive weed management is critical to every homeowner and organization in the lake watershed. </a:t>
            </a:r>
            <a:r>
              <a:rPr lang="en-US" sz="2400" dirty="0"/>
              <a:t>Without your support, LQA cannot carry out its mission to preserve Lake </a:t>
            </a:r>
            <a:r>
              <a:rPr lang="en-US" sz="2400" dirty="0" err="1"/>
              <a:t>Quassapaug</a:t>
            </a:r>
            <a:r>
              <a:rPr lang="en-US" sz="2400" dirty="0"/>
              <a:t>.  Our thanks to so many of you who supported us </a:t>
            </a:r>
            <a:r>
              <a:rPr lang="en-US" sz="2400" dirty="0" smtClean="0"/>
              <a:t>in the last two years to establish the association.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Lake Quassapaug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"/>
            <a:ext cx="7239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371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SUPPORT FOR LAKE QUASSAPAUG ASSOC.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581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Please continue your membership or become a new member of LQA.  </a:t>
            </a:r>
            <a:r>
              <a:rPr lang="en-US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Middlebury Land Trust will match every new member’s dues up to $2500.</a:t>
            </a:r>
            <a:endParaRPr lang="en-US" sz="3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3000" dirty="0"/>
          </a:p>
          <a:p>
            <a:r>
              <a:rPr lang="en-US" sz="3000" dirty="0" smtClean="0"/>
              <a:t>Dues for individual homeowners remain at $100/household, but we will need additional contributions  to achieve our $16,000 budget.   </a:t>
            </a:r>
          </a:p>
          <a:p>
            <a:endParaRPr lang="en-US" sz="2400" dirty="0"/>
          </a:p>
        </p:txBody>
      </p:sp>
      <p:pic>
        <p:nvPicPr>
          <p:cNvPr id="4" name="Picture 3" descr="Lake Quassapaug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"/>
            <a:ext cx="7239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b="1" dirty="0"/>
              <a:t>SUPPORT FOR LAKE QUASSAPAUG </a:t>
            </a:r>
            <a:r>
              <a:rPr lang="en-US" sz="3200" b="1" dirty="0" smtClean="0"/>
              <a:t>ASSOC.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200400"/>
            <a:ext cx="89916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  Membership </a:t>
            </a:r>
            <a:r>
              <a:rPr lang="en-US" dirty="0"/>
              <a:t>applications are available as you </a:t>
            </a:r>
            <a:r>
              <a:rPr lang="en-US" dirty="0" smtClean="0"/>
              <a:t>leave. 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  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T- shirts </a:t>
            </a:r>
            <a:r>
              <a:rPr lang="en-US" dirty="0" smtClean="0"/>
              <a:t>- $20.00 ea.    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Hats</a:t>
            </a:r>
            <a:r>
              <a:rPr lang="en-US" dirty="0" smtClean="0"/>
              <a:t> - $20.00 ea.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4400" dirty="0" smtClean="0"/>
              <a:t>            Thank you for your support!</a:t>
            </a:r>
          </a:p>
          <a:p>
            <a:pPr>
              <a:buNone/>
            </a:pPr>
            <a:r>
              <a:rPr lang="en-US" sz="3200" dirty="0" smtClean="0"/>
              <a:t>    Lake </a:t>
            </a:r>
            <a:r>
              <a:rPr lang="en-US" sz="3200" dirty="0" err="1" smtClean="0"/>
              <a:t>Quassapaug</a:t>
            </a:r>
            <a:r>
              <a:rPr lang="en-US" sz="3200" dirty="0" smtClean="0"/>
              <a:t> Association Board of Directors</a:t>
            </a:r>
            <a:endParaRPr lang="en-US" sz="3200" dirty="0"/>
          </a:p>
        </p:txBody>
      </p:sp>
      <p:pic>
        <p:nvPicPr>
          <p:cNvPr id="4" name="Picture 3" descr="Lake Quassapaug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"/>
            <a:ext cx="7239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14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0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2012-2014 LAKE QUASSAPAUG STUDY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2800" u="sng" dirty="0" smtClean="0"/>
              <a:t>Background</a:t>
            </a:r>
          </a:p>
          <a:p>
            <a:pPr lvl="1"/>
            <a:r>
              <a:rPr lang="en-US" sz="2400" dirty="0" smtClean="0"/>
              <a:t>Last complete study in 1989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Initial review of  the lake by Greg </a:t>
            </a:r>
            <a:r>
              <a:rPr lang="en-US" sz="2400" dirty="0" err="1" smtClean="0"/>
              <a:t>Bugbee</a:t>
            </a:r>
            <a:r>
              <a:rPr lang="en-US" sz="2400" dirty="0" smtClean="0"/>
              <a:t> of the Connecticut Agricultural Station in summer 2011 with presentation in January 2012. Primary concerns were </a:t>
            </a:r>
            <a:r>
              <a:rPr lang="en-US" sz="2400" smtClean="0"/>
              <a:t>water quality and  </a:t>
            </a:r>
            <a:r>
              <a:rPr lang="en-US" sz="2400" dirty="0" smtClean="0"/>
              <a:t>invasive weeds.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Establishment of Lake </a:t>
            </a:r>
            <a:r>
              <a:rPr lang="en-US" sz="2400" dirty="0" err="1" smtClean="0"/>
              <a:t>Quassapaug</a:t>
            </a:r>
            <a:r>
              <a:rPr lang="en-US" sz="2400" dirty="0" smtClean="0"/>
              <a:t> Association in 2012-2013</a:t>
            </a:r>
          </a:p>
          <a:p>
            <a:pPr lvl="2"/>
            <a:r>
              <a:rPr lang="en-US" sz="1800" dirty="0" smtClean="0"/>
              <a:t>Representative  of watershed homeowners, organizations, Town of Middlebury, including </a:t>
            </a:r>
            <a:r>
              <a:rPr lang="en-US" sz="1800" dirty="0" err="1" smtClean="0"/>
              <a:t>Tylers</a:t>
            </a:r>
            <a:r>
              <a:rPr lang="en-US" sz="1800" dirty="0" smtClean="0"/>
              <a:t> Cove Assn, West Shore Assn., </a:t>
            </a:r>
            <a:r>
              <a:rPr lang="en-US" sz="1800" dirty="0" err="1" smtClean="0"/>
              <a:t>Quassy</a:t>
            </a:r>
            <a:r>
              <a:rPr lang="en-US" sz="1800" dirty="0" smtClean="0"/>
              <a:t>,  </a:t>
            </a:r>
            <a:r>
              <a:rPr lang="en-US" sz="1800" dirty="0" err="1" smtClean="0"/>
              <a:t>Sportsmens</a:t>
            </a:r>
            <a:r>
              <a:rPr lang="en-US" sz="1800" dirty="0" smtClean="0"/>
              <a:t> Club, Land Trusts  and others.</a:t>
            </a:r>
          </a:p>
          <a:p>
            <a:pPr marL="914400" lvl="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66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2012-2014 Lake </a:t>
            </a:r>
            <a:r>
              <a:rPr lang="en-US" sz="3200" dirty="0" err="1" smtClean="0"/>
              <a:t>Quassapaug</a:t>
            </a:r>
            <a:r>
              <a:rPr lang="en-US" sz="3200" dirty="0" smtClean="0"/>
              <a:t> Study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Current Study and Actions</a:t>
            </a:r>
          </a:p>
          <a:p>
            <a:pPr lvl="1"/>
            <a:r>
              <a:rPr lang="en-US" dirty="0"/>
              <a:t>Board of LQA hired consultant George </a:t>
            </a:r>
            <a:r>
              <a:rPr lang="en-US" dirty="0" err="1"/>
              <a:t>Knoecklein</a:t>
            </a:r>
            <a:r>
              <a:rPr lang="en-US" dirty="0"/>
              <a:t> to carry out year long study of water quality and plant inventory.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Board  reviewed  both recent studies, information from other CT lakes, national lake studies and data on invasive weed management.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2012-2014 LAKE QUASSAPAUG STUDY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Board held extensive discussions on lake management issues with outreach to address concerns of different interests on the lake. </a:t>
            </a:r>
          </a:p>
          <a:p>
            <a:pPr lvl="1"/>
            <a:r>
              <a:rPr lang="en-US" sz="2400" dirty="0" smtClean="0"/>
              <a:t>Board approved hand pulling of </a:t>
            </a:r>
            <a:r>
              <a:rPr lang="en-US" sz="2400" dirty="0" err="1" smtClean="0"/>
              <a:t>Eurasion</a:t>
            </a:r>
            <a:r>
              <a:rPr lang="en-US" sz="2400" dirty="0" smtClean="0"/>
              <a:t> milfoil in Dam Cove during fall 2013.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32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2014 Lake </a:t>
            </a:r>
            <a:r>
              <a:rPr lang="en-US" dirty="0" err="1"/>
              <a:t>Quassapaug</a:t>
            </a:r>
            <a:r>
              <a:rPr lang="en-US" dirty="0"/>
              <a:t> Assn 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/>
              <a:t>Water Quality</a:t>
            </a:r>
          </a:p>
          <a:p>
            <a:pPr lvl="1"/>
            <a:r>
              <a:rPr lang="en-US" dirty="0"/>
              <a:t>Water quality will be gathered for 7-8  months in 2014 with a written report on the findings provided by George </a:t>
            </a:r>
            <a:r>
              <a:rPr lang="en-US" dirty="0" err="1"/>
              <a:t>Knoecklein</a:t>
            </a:r>
            <a:r>
              <a:rPr lang="en-US" dirty="0"/>
              <a:t> by the end of 2014.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4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2014 Lake </a:t>
            </a:r>
            <a:r>
              <a:rPr lang="en-US" sz="3200" dirty="0" err="1" smtClean="0"/>
              <a:t>Quassapaug</a:t>
            </a:r>
            <a:r>
              <a:rPr lang="en-US" sz="3200" dirty="0" smtClean="0"/>
              <a:t> Assn 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Invasive Weed Management</a:t>
            </a:r>
            <a:endParaRPr lang="en-US" u="sng" dirty="0"/>
          </a:p>
          <a:p>
            <a:pPr lvl="1"/>
            <a:r>
              <a:rPr lang="en-US" sz="2600" dirty="0" smtClean="0"/>
              <a:t>Spread and density of invasive weeds has grown substantially in the last ten years.</a:t>
            </a:r>
          </a:p>
          <a:p>
            <a:pPr lvl="1"/>
            <a:r>
              <a:rPr lang="en-US" sz="2600" dirty="0" smtClean="0"/>
              <a:t>Decision to undertake management  was made only after lengthy data gathering and study.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r>
              <a:rPr lang="en-US" sz="2800" dirty="0"/>
              <a:t>Four major areas affected by milfoil: Big, Middle, </a:t>
            </a:r>
            <a:r>
              <a:rPr lang="en-US" sz="2800" dirty="0" err="1"/>
              <a:t>Tylers</a:t>
            </a:r>
            <a:r>
              <a:rPr lang="en-US" sz="2800" dirty="0"/>
              <a:t> and Dam Coves.  </a:t>
            </a:r>
          </a:p>
          <a:p>
            <a:endParaRPr lang="en-US" sz="30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72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Invasive Weed Management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Initial treatment approved for </a:t>
            </a:r>
            <a:r>
              <a:rPr lang="en-US" sz="2800" dirty="0" err="1" smtClean="0"/>
              <a:t>Tylers</a:t>
            </a:r>
            <a:r>
              <a:rPr lang="en-US" sz="2800" dirty="0" smtClean="0"/>
              <a:t> Cove given the heavy infestation, number of homeowners affected by the infestation and amount of boat traffic that can further spread the milfoil. </a:t>
            </a:r>
            <a:r>
              <a:rPr lang="en-US" sz="2800" dirty="0" err="1" smtClean="0"/>
              <a:t>Eurasion</a:t>
            </a:r>
            <a:r>
              <a:rPr lang="en-US" sz="2800" dirty="0" smtClean="0"/>
              <a:t> milfoil in Middle Cove also to be addressed possibly through </a:t>
            </a:r>
            <a:r>
              <a:rPr lang="en-US" sz="2800" dirty="0" err="1" smtClean="0"/>
              <a:t>handpulling</a:t>
            </a:r>
            <a:r>
              <a:rPr lang="en-US" sz="2800" dirty="0" smtClean="0"/>
              <a:t>. </a:t>
            </a:r>
          </a:p>
          <a:p>
            <a:endParaRPr lang="en-US" sz="2400" dirty="0"/>
          </a:p>
          <a:p>
            <a:r>
              <a:rPr lang="en-US" sz="2800" dirty="0" smtClean="0"/>
              <a:t>Monitoring and evaluation through plant survey and fish count to determine effectiveness and impact on environment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78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Invasive Weed Management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en-US" dirty="0"/>
              <a:t>Treatment with a systemic herbicide selective for dicots  -  probably form of 2,4 D.  Extent, timing and specific herbicide to be determined with application vendor.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Ingrid Manning\Downloads\North Shore Reser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4572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9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Preventive Measures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As important as addressing the current invasive weed issues is a preventive effort to exclude other invasive weeds from Lake </a:t>
            </a:r>
            <a:r>
              <a:rPr lang="en-US" sz="2800" dirty="0" err="1" smtClean="0"/>
              <a:t>Quassapaug</a:t>
            </a:r>
            <a:r>
              <a:rPr lang="en-US" sz="2800" dirty="0" smtClean="0"/>
              <a:t>. Some of these </a:t>
            </a:r>
            <a:r>
              <a:rPr lang="en-US" sz="2800" dirty="0" err="1" smtClean="0"/>
              <a:t>invasives</a:t>
            </a:r>
            <a:r>
              <a:rPr lang="en-US" sz="2800" dirty="0" smtClean="0"/>
              <a:t> are more of a threat and more difficult to manage than the milfoil and can be found in many other CT lakes. </a:t>
            </a:r>
          </a:p>
          <a:p>
            <a:r>
              <a:rPr lang="en-US" sz="2800" dirty="0" smtClean="0"/>
              <a:t>LQA has established an Invasive Weed Prevention Committee ( </a:t>
            </a:r>
            <a:r>
              <a:rPr lang="en-US" sz="2800" b="1" dirty="0" smtClean="0"/>
              <a:t>IWPC</a:t>
            </a:r>
            <a:r>
              <a:rPr lang="en-US" sz="2800" dirty="0" smtClean="0"/>
              <a:t> )that will study and make recommendations for education and action to limit introduction of other </a:t>
            </a:r>
            <a:r>
              <a:rPr lang="en-US" sz="2800" dirty="0" err="1" smtClean="0"/>
              <a:t>invasives</a:t>
            </a:r>
            <a:r>
              <a:rPr lang="en-US" sz="2800" dirty="0" smtClean="0"/>
              <a:t> into Lake </a:t>
            </a:r>
            <a:r>
              <a:rPr lang="en-US" sz="2800" dirty="0" err="1" smtClean="0"/>
              <a:t>Quassapaug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16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696</Words>
  <Application>Microsoft Office PowerPoint</Application>
  <PresentationFormat>On-screen Show (4:3)</PresentationFormat>
  <Paragraphs>65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2012-2014 LAKE QUASSAPAUG STUDY</vt:lpstr>
      <vt:lpstr>2012-2014 Lake Quassapaug Study</vt:lpstr>
      <vt:lpstr>2012-2014 LAKE QUASSAPAUG STUDY</vt:lpstr>
      <vt:lpstr>2014 Lake Quassapaug Assn Actions</vt:lpstr>
      <vt:lpstr>2014 Lake Quassapaug Assn Actions</vt:lpstr>
      <vt:lpstr>Invasive Weed Management</vt:lpstr>
      <vt:lpstr>Invasive Weed Management</vt:lpstr>
      <vt:lpstr>Preventive Measures</vt:lpstr>
      <vt:lpstr> Invasive Weed Prevention Committee Formed: 1/15/14</vt:lpstr>
      <vt:lpstr> IWPC Action Plan:</vt:lpstr>
      <vt:lpstr>        </vt:lpstr>
      <vt:lpstr>PowerPoint Presentation</vt:lpstr>
      <vt:lpstr>SUPPORT FOR LAKE QUASSAPAUG ASSOC.</vt:lpstr>
      <vt:lpstr>SUPPORT FOR LAKE QUASSAPAUG ASSOC.</vt:lpstr>
      <vt:lpstr>SUPPORT FOR LAKE QUASSAPAUG ASSOC.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Lqa LOGO</dc:title>
  <dc:creator>Ingrid Manning</dc:creator>
  <cp:lastModifiedBy>Sheila Powers</cp:lastModifiedBy>
  <cp:revision>66</cp:revision>
  <cp:lastPrinted>2014-01-29T17:54:04Z</cp:lastPrinted>
  <dcterms:created xsi:type="dcterms:W3CDTF">2014-01-15T16:26:52Z</dcterms:created>
  <dcterms:modified xsi:type="dcterms:W3CDTF">2014-02-16T15:05:22Z</dcterms:modified>
</cp:coreProperties>
</file>